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256" r:id="rId2"/>
    <p:sldId id="257" r:id="rId3"/>
    <p:sldId id="278" r:id="rId4"/>
    <p:sldId id="258" r:id="rId5"/>
    <p:sldId id="265" r:id="rId6"/>
    <p:sldId id="266" r:id="rId7"/>
    <p:sldId id="267" r:id="rId8"/>
    <p:sldId id="259" r:id="rId9"/>
    <p:sldId id="268" r:id="rId10"/>
    <p:sldId id="269" r:id="rId11"/>
    <p:sldId id="270" r:id="rId12"/>
    <p:sldId id="271" r:id="rId13"/>
    <p:sldId id="272" r:id="rId14"/>
    <p:sldId id="277" r:id="rId15"/>
    <p:sldId id="275" r:id="rId16"/>
    <p:sldId id="273" r:id="rId17"/>
    <p:sldId id="276" r:id="rId18"/>
    <p:sldId id="274" r:id="rId19"/>
  </p:sldIdLst>
  <p:sldSz cx="18288000" cy="10287000"/>
  <p:notesSz cx="6858000" cy="9144000"/>
  <p:embeddedFontLst>
    <p:embeddedFont>
      <p:font typeface="210 NuriGothic Bold" panose="020B0600000101010101" charset="-127"/>
      <p:bold r:id="rId22"/>
    </p:embeddedFont>
    <p:embeddedFont>
      <p:font typeface="210 NuriGothic Light" panose="020B0600000101010101" charset="-127"/>
      <p:regular r:id="rId23"/>
    </p:embeddedFont>
    <p:embeddedFont>
      <p:font typeface="210 NuriGothic Regular" panose="020B0600000101010101" charset="-127"/>
      <p:regular r:id="rId24"/>
    </p:embeddedFont>
    <p:embeddedFont>
      <p:font typeface="Bazzi OTF" panose="020B0600000101010101" charset="-127"/>
      <p:regular r:id="rId25"/>
    </p:embeddedFont>
    <p:embeddedFont>
      <p:font typeface="맑은 고딕" panose="020B0503020000020004" pitchFamily="50" charset="-127"/>
      <p:regular r:id="rId26"/>
      <p:bold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EE6B5"/>
    <a:srgbClr val="FCF9F2"/>
    <a:srgbClr val="D6EB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5216" autoAdjust="0"/>
  </p:normalViewPr>
  <p:slideViewPr>
    <p:cSldViewPr>
      <p:cViewPr varScale="1">
        <p:scale>
          <a:sx n="56" d="100"/>
          <a:sy n="56" d="100"/>
        </p:scale>
        <p:origin x="378" y="45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29164C48-9ACC-4901-9231-6C5EF8C1F40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ko-KR" altLang="en-US"/>
              <a:t>분리수</a:t>
            </a:r>
            <a:r>
              <a:rPr lang="en-US" altLang="ko-KR"/>
              <a:t>GO</a:t>
            </a:r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5FAA333-3DF0-053E-A2D2-2ECD8EF36AC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380FCC-0767-4689-B1C9-81EC4C70AB66}" type="datetimeFigureOut">
              <a:rPr lang="ko-KR" altLang="en-US" smtClean="0"/>
              <a:t>2025-07-04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53E5110-5757-2932-9560-2F9BA0F09F6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D9D6DD4-2D09-A4D6-8646-77BFED1E78A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3BA368-88FB-4EB1-B2E1-63742F0CFC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5976244"/>
      </p:ext>
    </p:extLst>
  </p:cSld>
  <p:clrMap bg1="lt1" tx1="dk1" bg2="lt2" tx2="dk2" accent1="accent1" accent2="accent2" accent3="accent3" accent4="accent4" accent5="accent5" accent6="accent6" hlink="hlink" folHlink="folHlink"/>
  <p:hf sldNum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ko-KR" altLang="en-US"/>
              <a:t>분리수</a:t>
            </a:r>
            <a:r>
              <a:rPr lang="en-US" altLang="ko-KR"/>
              <a:t>GO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BA4AB6-C4CE-4302-8AB9-0EDBE8344E84}" type="datetimeFigureOut">
              <a:rPr lang="ko-KR" altLang="en-US" smtClean="0"/>
              <a:t>2025-07-04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2DD19A-59D7-4256-A370-E1F7CC5355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2836930"/>
      </p:ext>
    </p:extLst>
  </p:cSld>
  <p:clrMap bg1="lt1" tx1="dk1" bg2="lt2" tx2="dk2" accent1="accent1" accent2="accent2" accent3="accent3" accent4="accent4" accent5="accent5" accent6="accent6" hlink="hlink" folHlink="folHlink"/>
  <p:hf sldNum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ko-KR" altLang="en-US"/>
              <a:t>분리수</a:t>
            </a:r>
            <a:r>
              <a:rPr lang="en-US" altLang="ko-KR"/>
              <a:t>GO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4962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ko-KR" altLang="en-US"/>
              <a:t>분리수</a:t>
            </a:r>
            <a:r>
              <a:rPr lang="en-US" altLang="ko-KR"/>
              <a:t>GO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16261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F5667A-79EB-8735-535E-9171479D1E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4D20EEA-AC50-7013-1779-9652FF85B3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401C39C-D25D-6199-2DBC-0D1265D690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머리글 개체 틀 3">
            <a:extLst>
              <a:ext uri="{FF2B5EF4-FFF2-40B4-BE49-F238E27FC236}">
                <a16:creationId xmlns:a16="http://schemas.microsoft.com/office/drawing/2014/main" id="{C21B3B81-F59E-B67B-15C2-1A824E869E78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ko-KR" altLang="en-US"/>
              <a:t>분리수</a:t>
            </a:r>
            <a:r>
              <a:rPr lang="en-US" altLang="ko-KR"/>
              <a:t>GO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16040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10A83B-5BC1-8558-4D9E-3A719AA575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3475B39-D349-326B-D3C6-113EC29FC0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A5E32A4-8899-1A1D-B778-109F790EE9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머리글 개체 틀 3">
            <a:extLst>
              <a:ext uri="{FF2B5EF4-FFF2-40B4-BE49-F238E27FC236}">
                <a16:creationId xmlns:a16="http://schemas.microsoft.com/office/drawing/2014/main" id="{766EE017-EF72-CA10-33F4-6105957CFDC1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ko-KR" altLang="en-US"/>
              <a:t>분리수</a:t>
            </a:r>
            <a:r>
              <a:rPr lang="en-US" altLang="ko-KR"/>
              <a:t>GO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474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6/26/2025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6/26/2025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6/26/2025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6/26/2025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6/26/2025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6/26/2025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6/26/2025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5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4.png"/><Relationship Id="rId7" Type="http://schemas.openxmlformats.org/officeDocument/2006/relationships/image" Target="../media/image13.png"/><Relationship Id="rId12" Type="http://schemas.openxmlformats.org/officeDocument/2006/relationships/image" Target="../media/image3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11" Type="http://schemas.openxmlformats.org/officeDocument/2006/relationships/image" Target="../media/image31.png"/><Relationship Id="rId5" Type="http://schemas.openxmlformats.org/officeDocument/2006/relationships/image" Target="../media/image26.png"/><Relationship Id="rId10" Type="http://schemas.openxmlformats.org/officeDocument/2006/relationships/image" Target="../media/image30.png"/><Relationship Id="rId4" Type="http://schemas.openxmlformats.org/officeDocument/2006/relationships/image" Target="../media/image25.png"/><Relationship Id="rId9" Type="http://schemas.openxmlformats.org/officeDocument/2006/relationships/image" Target="../media/image2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11" Type="http://schemas.openxmlformats.org/officeDocument/2006/relationships/image" Target="../media/image46.jpe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9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9900" y="3225800"/>
            <a:ext cx="2044700" cy="1168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43400" y="2628900"/>
            <a:ext cx="1981200" cy="11303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33100" y="2717800"/>
            <a:ext cx="7759700" cy="5740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36100" y="7632700"/>
            <a:ext cx="2743200" cy="1092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587500" y="7620000"/>
            <a:ext cx="3378200" cy="1346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916400" y="4178300"/>
            <a:ext cx="1866900" cy="4165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544800" y="4724400"/>
            <a:ext cx="1816100" cy="4064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27400" y="7620000"/>
            <a:ext cx="3378200" cy="13462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58900" y="2616200"/>
            <a:ext cx="2032000" cy="2032000"/>
          </a:xfrm>
          <a:prstGeom prst="rect">
            <a:avLst/>
          </a:prstGeom>
          <a:effectLst>
            <a:outerShdw dist="125394" dir="2700000">
              <a:srgbClr val="DBDADA">
                <a:alpha val="100000"/>
              </a:srgbClr>
            </a:outerShdw>
          </a:effectLst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17900" y="2616200"/>
            <a:ext cx="2032000" cy="2032000"/>
          </a:xfrm>
          <a:prstGeom prst="rect">
            <a:avLst/>
          </a:prstGeom>
          <a:effectLst>
            <a:outerShdw dist="125394" dir="2700000">
              <a:srgbClr val="DBDADA">
                <a:alpha val="100000"/>
              </a:srgbClr>
            </a:outerShdw>
          </a:effectLst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64200" y="2616200"/>
            <a:ext cx="2032000" cy="2032000"/>
          </a:xfrm>
          <a:prstGeom prst="rect">
            <a:avLst/>
          </a:prstGeom>
          <a:effectLst>
            <a:outerShdw dist="125394" dir="2700000">
              <a:srgbClr val="DBDADA">
                <a:alpha val="100000"/>
              </a:srgbClr>
            </a:outerShdw>
          </a:effectLst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23200" y="2616200"/>
            <a:ext cx="2032000" cy="2032000"/>
          </a:xfrm>
          <a:prstGeom prst="rect">
            <a:avLst/>
          </a:prstGeom>
          <a:effectLst>
            <a:outerShdw dist="125394" dir="2700000">
              <a:srgbClr val="DBDADA">
                <a:alpha val="100000"/>
              </a:srgbClr>
            </a:outerShdw>
          </a:effectLst>
        </p:spPr>
      </p:pic>
      <p:sp>
        <p:nvSpPr>
          <p:cNvPr id="15" name="TextBox 15"/>
          <p:cNvSpPr txBox="1"/>
          <p:nvPr/>
        </p:nvSpPr>
        <p:spPr>
          <a:xfrm>
            <a:off x="1492250" y="2032000"/>
            <a:ext cx="83439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2800" u="none" strike="noStrike" dirty="0">
                <a:solidFill>
                  <a:srgbClr val="2F281A"/>
                </a:solidFill>
                <a:latin typeface="210 NuriGothic Light"/>
              </a:rPr>
              <a:t>쓰레기는 어디에 버려야 될까</a:t>
            </a:r>
            <a:r>
              <a:rPr lang="en-US" altLang="ko-KR" sz="2800" u="none" strike="noStrike" dirty="0">
                <a:solidFill>
                  <a:srgbClr val="2F281A"/>
                </a:solidFill>
                <a:latin typeface="210 NuriGothic Light"/>
              </a:rPr>
              <a:t>?</a:t>
            </a:r>
            <a:endParaRPr lang="en-US" sz="2800" u="none" strike="noStrike" dirty="0">
              <a:solidFill>
                <a:srgbClr val="2F281A"/>
              </a:solidFill>
              <a:latin typeface="210 NuriGothic Light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905000" y="2895600"/>
            <a:ext cx="927100" cy="1905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10700" b="0" i="0" u="none" strike="noStrike">
                <a:solidFill>
                  <a:srgbClr val="6AB77C"/>
                </a:solidFill>
                <a:ea typeface="210 NuriGothic Bold"/>
              </a:rPr>
              <a:t>분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358900" y="5003800"/>
            <a:ext cx="5537200" cy="167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altLang="ko-KR" sz="6600" b="1" dirty="0">
                <a:solidFill>
                  <a:srgbClr val="2F281A"/>
                </a:solidFill>
                <a:ea typeface="210 NuriGothic Regular"/>
              </a:rPr>
              <a:t>1</a:t>
            </a:r>
            <a:r>
              <a:rPr lang="ko-KR" altLang="en-US" sz="6600" b="1" dirty="0">
                <a:solidFill>
                  <a:srgbClr val="2F281A"/>
                </a:solidFill>
                <a:ea typeface="210 NuriGothic Regular"/>
              </a:rPr>
              <a:t>인 프로젝트</a:t>
            </a:r>
            <a:endParaRPr lang="ko-KR" sz="6600" b="1" i="0" u="none" strike="noStrike" dirty="0">
              <a:solidFill>
                <a:srgbClr val="2F281A"/>
              </a:solidFill>
              <a:ea typeface="210 NuriGothic Regular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4051300" y="2895600"/>
            <a:ext cx="927100" cy="1905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altLang="en-US" sz="10700" dirty="0">
                <a:solidFill>
                  <a:srgbClr val="6AB77C"/>
                </a:solidFill>
                <a:ea typeface="210 NuriGothic Bold"/>
              </a:rPr>
              <a:t>리</a:t>
            </a:r>
            <a:endParaRPr lang="ko-KR" sz="10700" b="0" i="0" u="none" strike="noStrike" dirty="0">
              <a:solidFill>
                <a:srgbClr val="6AB77C"/>
              </a:solidFill>
              <a:ea typeface="210 NuriGothic Bold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6210300" y="2895600"/>
            <a:ext cx="927100" cy="1905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10700" b="0" i="0" u="none" strike="noStrike">
                <a:solidFill>
                  <a:srgbClr val="6AB77C"/>
                </a:solidFill>
                <a:ea typeface="210 NuriGothic Bold"/>
              </a:rPr>
              <a:t>수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7893050" y="2838450"/>
            <a:ext cx="1892300" cy="1828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altLang="ko-KR" sz="10700" b="0" i="0" u="none" strike="noStrike" dirty="0">
                <a:solidFill>
                  <a:srgbClr val="6AB77C"/>
                </a:solidFill>
                <a:ea typeface="210 NuriGothic Bold"/>
              </a:rPr>
              <a:t>GO</a:t>
            </a:r>
            <a:endParaRPr lang="ko-KR" sz="10700" b="0" i="0" u="none" strike="noStrike" dirty="0">
              <a:solidFill>
                <a:srgbClr val="6AB77C"/>
              </a:solidFill>
              <a:ea typeface="210 NuriGothic Bold"/>
            </a:endParaRPr>
          </a:p>
        </p:txBody>
      </p:sp>
      <p:pic>
        <p:nvPicPr>
          <p:cNvPr id="21" name="Picture 2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947400" y="5930900"/>
            <a:ext cx="2844800" cy="34798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83400" y="6845300"/>
            <a:ext cx="3771900" cy="24384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532100" y="8140700"/>
            <a:ext cx="4914900" cy="14351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-2171700" y="8140700"/>
            <a:ext cx="4914900" cy="14351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376400" y="8890000"/>
            <a:ext cx="685800" cy="4699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060700" y="8724900"/>
            <a:ext cx="685800" cy="4699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3182600" y="1270000"/>
            <a:ext cx="1714500" cy="9779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14880000">
            <a:off x="812800" y="2146300"/>
            <a:ext cx="1092200" cy="10922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591300" y="5334000"/>
            <a:ext cx="774700" cy="673100"/>
          </a:xfrm>
          <a:prstGeom prst="rect">
            <a:avLst/>
          </a:prstGeom>
        </p:spPr>
      </p:pic>
      <p:pic>
        <p:nvPicPr>
          <p:cNvPr id="31" name="그림 30" descr="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F4DC964-D82D-2049-7046-E1AA5AC147E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600" y="5295900"/>
            <a:ext cx="1641762" cy="143594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3074" name="Picture 2" descr="Masking-Tape Icons - Free SVG &amp; PNG Masking-Tape Images - Noun Project">
            <a:extLst>
              <a:ext uri="{FF2B5EF4-FFF2-40B4-BE49-F238E27FC236}">
                <a16:creationId xmlns:a16="http://schemas.microsoft.com/office/drawing/2014/main" id="{4EEB46C2-37B4-995A-BCA6-2440CEEE8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093247">
            <a:off x="6642635" y="4780311"/>
            <a:ext cx="833581" cy="833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9F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7BE406F-81FE-8138-7DF1-122C2FD181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:a16="http://schemas.microsoft.com/office/drawing/2014/main" id="{1CE8144D-854E-82C3-1402-233B710FE4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58800" y="4165600"/>
            <a:ext cx="1714500" cy="977900"/>
          </a:xfrm>
          <a:prstGeom prst="rect">
            <a:avLst/>
          </a:prstGeom>
        </p:spPr>
      </p:pic>
      <p:sp>
        <p:nvSpPr>
          <p:cNvPr id="16" name="TextBox 16">
            <a:extLst>
              <a:ext uri="{FF2B5EF4-FFF2-40B4-BE49-F238E27FC236}">
                <a16:creationId xmlns:a16="http://schemas.microsoft.com/office/drawing/2014/main" id="{9BCF1685-B444-FEE6-81DB-B034060798CB}"/>
              </a:ext>
            </a:extLst>
          </p:cNvPr>
          <p:cNvSpPr txBox="1"/>
          <p:nvPr/>
        </p:nvSpPr>
        <p:spPr>
          <a:xfrm>
            <a:off x="-344996" y="428231"/>
            <a:ext cx="8280400" cy="1667269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07070"/>
              </a:lnSpc>
            </a:pPr>
            <a:r>
              <a:rPr lang="ko-KR" altLang="en-US" sz="7500" b="0" i="0" u="none" strike="noStrike" dirty="0">
                <a:solidFill>
                  <a:srgbClr val="2F281A"/>
                </a:solidFill>
                <a:ea typeface="210 NuriGothic Bold"/>
              </a:rPr>
              <a:t>주요기능</a:t>
            </a:r>
            <a:endParaRPr lang="ko-KR" sz="7500" b="0" i="0" u="none" strike="noStrike" dirty="0">
              <a:solidFill>
                <a:srgbClr val="6AB77C"/>
              </a:solidFill>
              <a:ea typeface="210 NuriGothic Bold"/>
            </a:endParaRPr>
          </a:p>
        </p:txBody>
      </p:sp>
      <p:pic>
        <p:nvPicPr>
          <p:cNvPr id="36" name="Picture 36">
            <a:extLst>
              <a:ext uri="{FF2B5EF4-FFF2-40B4-BE49-F238E27FC236}">
                <a16:creationId xmlns:a16="http://schemas.microsoft.com/office/drawing/2014/main" id="{B6A734D7-8815-37D2-AA46-23C2A03317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00600" y="2794000"/>
            <a:ext cx="1714500" cy="977900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8D56E171-E5F0-BEFC-FAAF-F0C2844082A3}"/>
              </a:ext>
            </a:extLst>
          </p:cNvPr>
          <p:cNvSpPr txBox="1"/>
          <p:nvPr/>
        </p:nvSpPr>
        <p:spPr>
          <a:xfrm>
            <a:off x="5867400" y="756837"/>
            <a:ext cx="2819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210 NuriGothic Bold" panose="020B0600000101010101" charset="-127"/>
                <a:ea typeface="210 NuriGothic Bold" panose="020B0600000101010101" charset="-127"/>
              </a:rPr>
              <a:t>&lt;</a:t>
            </a:r>
            <a:r>
              <a:rPr lang="ko-KR" altLang="en-US" sz="4000" dirty="0">
                <a:latin typeface="210 NuriGothic Bold" panose="020B0600000101010101" charset="-127"/>
                <a:ea typeface="210 NuriGothic Bold" panose="020B0600000101010101" charset="-127"/>
              </a:rPr>
              <a:t>지도</a:t>
            </a:r>
            <a:r>
              <a:rPr lang="en-US" altLang="ko-KR" sz="4000" dirty="0">
                <a:latin typeface="210 NuriGothic Bold" panose="020B0600000101010101" charset="-127"/>
                <a:ea typeface="210 NuriGothic Bold" panose="020B0600000101010101" charset="-127"/>
              </a:rPr>
              <a:t>&gt;</a:t>
            </a:r>
            <a:endParaRPr lang="ko-KR" altLang="en-US" sz="4000" dirty="0">
              <a:latin typeface="210 NuriGothic Bold" panose="020B0600000101010101" charset="-127"/>
              <a:ea typeface="210 NuriGothic Bold" panose="020B0600000101010101" charset="-127"/>
            </a:endParaRPr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48D55F85-69BC-B7A4-7F55-E701655D6B84}"/>
              </a:ext>
            </a:extLst>
          </p:cNvPr>
          <p:cNvSpPr/>
          <p:nvPr/>
        </p:nvSpPr>
        <p:spPr>
          <a:xfrm>
            <a:off x="12001499" y="2645072"/>
            <a:ext cx="381000" cy="381000"/>
          </a:xfrm>
          <a:prstGeom prst="ellipse">
            <a:avLst/>
          </a:prstGeom>
          <a:noFill/>
          <a:ln w="38100">
            <a:solidFill>
              <a:srgbClr val="9EE6B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8F6C5D4E-916D-9901-A5C7-4F78A8B286FB}"/>
              </a:ext>
            </a:extLst>
          </p:cNvPr>
          <p:cNvSpPr/>
          <p:nvPr/>
        </p:nvSpPr>
        <p:spPr>
          <a:xfrm>
            <a:off x="5479988" y="2645072"/>
            <a:ext cx="381000" cy="381000"/>
          </a:xfrm>
          <a:prstGeom prst="ellipse">
            <a:avLst/>
          </a:prstGeom>
          <a:noFill/>
          <a:ln w="38100">
            <a:solidFill>
              <a:srgbClr val="9EE6B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5" name="직선 연결선 84">
            <a:extLst>
              <a:ext uri="{FF2B5EF4-FFF2-40B4-BE49-F238E27FC236}">
                <a16:creationId xmlns:a16="http://schemas.microsoft.com/office/drawing/2014/main" id="{8498B1FD-DA1C-236B-997D-6BB37A34A37F}"/>
              </a:ext>
            </a:extLst>
          </p:cNvPr>
          <p:cNvCxnSpPr>
            <a:cxnSpLocks/>
          </p:cNvCxnSpPr>
          <p:nvPr/>
        </p:nvCxnSpPr>
        <p:spPr>
          <a:xfrm>
            <a:off x="6019800" y="2835572"/>
            <a:ext cx="5791200" cy="0"/>
          </a:xfrm>
          <a:prstGeom prst="line">
            <a:avLst/>
          </a:prstGeom>
          <a:ln w="28575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C2ABB366-BC85-55FA-3488-E726926364FA}"/>
              </a:ext>
            </a:extLst>
          </p:cNvPr>
          <p:cNvSpPr txBox="1"/>
          <p:nvPr/>
        </p:nvSpPr>
        <p:spPr>
          <a:xfrm>
            <a:off x="4724400" y="1975371"/>
            <a:ext cx="270510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기본값은 현재 핸드폰의 </a:t>
            </a:r>
            <a:r>
              <a:rPr lang="en-US" altLang="ko-KR" sz="2000" dirty="0">
                <a:solidFill>
                  <a:srgbClr val="00B050"/>
                </a:solidFill>
              </a:rPr>
              <a:t>GPS</a:t>
            </a:r>
            <a:r>
              <a:rPr lang="ko-KR" altLang="en-US" dirty="0"/>
              <a:t>을 이용해서 표시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CBC10C81-7977-E5EA-F87D-CD5450BE4BFA}"/>
              </a:ext>
            </a:extLst>
          </p:cNvPr>
          <p:cNvSpPr txBox="1"/>
          <p:nvPr/>
        </p:nvSpPr>
        <p:spPr>
          <a:xfrm>
            <a:off x="11063324" y="1910205"/>
            <a:ext cx="263835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00B050"/>
                </a:solidFill>
              </a:rPr>
              <a:t>확대</a:t>
            </a:r>
            <a:r>
              <a:rPr lang="en-US" altLang="ko-KR" sz="2000" dirty="0">
                <a:solidFill>
                  <a:srgbClr val="00B050"/>
                </a:solidFill>
              </a:rPr>
              <a:t>/</a:t>
            </a:r>
            <a:r>
              <a:rPr lang="ko-KR" altLang="en-US" sz="2000" dirty="0">
                <a:solidFill>
                  <a:srgbClr val="00B050"/>
                </a:solidFill>
              </a:rPr>
              <a:t>축소</a:t>
            </a:r>
            <a:r>
              <a:rPr lang="en-US" altLang="ko-KR" sz="2000" dirty="0">
                <a:solidFill>
                  <a:srgbClr val="00B050"/>
                </a:solidFill>
              </a:rPr>
              <a:t>/</a:t>
            </a:r>
            <a:r>
              <a:rPr lang="ko-KR" altLang="en-US" sz="2000" dirty="0">
                <a:solidFill>
                  <a:srgbClr val="00B050"/>
                </a:solidFill>
              </a:rPr>
              <a:t>이동</a:t>
            </a:r>
            <a:r>
              <a:rPr lang="ko-KR" altLang="en-US" dirty="0"/>
              <a:t>으로</a:t>
            </a:r>
            <a:r>
              <a:rPr lang="ko-KR" altLang="en-US" sz="2000" dirty="0">
                <a:solidFill>
                  <a:srgbClr val="00B050"/>
                </a:solidFill>
              </a:rPr>
              <a:t> </a:t>
            </a:r>
            <a:r>
              <a:rPr lang="ko-KR" altLang="en-US" dirty="0"/>
              <a:t>주변의 분리수거장 확인</a:t>
            </a:r>
            <a:r>
              <a:rPr lang="en-US" altLang="ko-KR" dirty="0"/>
              <a:t>!</a:t>
            </a:r>
            <a:endParaRPr lang="ko-KR" altLang="en-US" dirty="0"/>
          </a:p>
        </p:txBody>
      </p:sp>
      <p:pic>
        <p:nvPicPr>
          <p:cNvPr id="3" name="그림 2" descr="텍스트, 스크린샷, 지도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BA66EC05-59D1-05CF-288E-31D3D855E96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3878" y="3218090"/>
            <a:ext cx="3068178" cy="664067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F92664F-B44B-3B2C-F7F8-D06CF890EF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8000" y="3218090"/>
            <a:ext cx="3068179" cy="6640677"/>
          </a:xfrm>
          <a:prstGeom prst="rect">
            <a:avLst/>
          </a:prstGeom>
        </p:spPr>
      </p:pic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38CDB7EA-745C-9C8E-AB1C-D6E861F700F5}"/>
              </a:ext>
            </a:extLst>
          </p:cNvPr>
          <p:cNvCxnSpPr>
            <a:cxnSpLocks/>
          </p:cNvCxnSpPr>
          <p:nvPr/>
        </p:nvCxnSpPr>
        <p:spPr>
          <a:xfrm>
            <a:off x="2743200" y="7402443"/>
            <a:ext cx="1448609" cy="1035383"/>
          </a:xfrm>
          <a:prstGeom prst="bentConnector3">
            <a:avLst>
              <a:gd name="adj1" fmla="val 50000"/>
            </a:avLst>
          </a:prstGeom>
          <a:ln w="28575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6A10DB1E-03F6-CF06-7C0C-EF8EF5E653CE}"/>
              </a:ext>
            </a:extLst>
          </p:cNvPr>
          <p:cNvSpPr txBox="1"/>
          <p:nvPr/>
        </p:nvSpPr>
        <p:spPr>
          <a:xfrm>
            <a:off x="15476103" y="6907242"/>
            <a:ext cx="25875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210 NuriGothic Bold" panose="020B0600000101010101" charset="-127"/>
                <a:ea typeface="210 NuriGothic Bold" panose="020B0600000101010101" charset="-127"/>
              </a:rPr>
              <a:t>각 분리수거장 장소를 마커로 시각화</a:t>
            </a:r>
            <a:endParaRPr lang="en-US" altLang="ko-KR" dirty="0">
              <a:latin typeface="210 NuriGothic Bold" panose="020B0600000101010101" charset="-127"/>
              <a:ea typeface="210 NuriGothic Bold" panose="020B0600000101010101" charset="-127"/>
            </a:endParaRPr>
          </a:p>
        </p:txBody>
      </p:sp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id="{2186B977-0142-AF11-9BFD-3FFC896D5707}"/>
              </a:ext>
            </a:extLst>
          </p:cNvPr>
          <p:cNvCxnSpPr>
            <a:cxnSpLocks/>
          </p:cNvCxnSpPr>
          <p:nvPr/>
        </p:nvCxnSpPr>
        <p:spPr>
          <a:xfrm rot="10800000" flipV="1">
            <a:off x="13701676" y="7212248"/>
            <a:ext cx="1690725" cy="1436452"/>
          </a:xfrm>
          <a:prstGeom prst="bentConnector3">
            <a:avLst/>
          </a:prstGeom>
          <a:ln w="28575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1DF601B5-FBA0-CAEC-BB24-96A875FFB3B0}"/>
              </a:ext>
            </a:extLst>
          </p:cNvPr>
          <p:cNvSpPr txBox="1"/>
          <p:nvPr/>
        </p:nvSpPr>
        <p:spPr>
          <a:xfrm>
            <a:off x="338206" y="7212248"/>
            <a:ext cx="25210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latin typeface="210 NuriGothic Bold" panose="020B0600000101010101" charset="-127"/>
                <a:ea typeface="210 NuriGothic Bold" panose="020B0600000101010101" charset="-127"/>
              </a:rPr>
              <a:t>KakaoMap</a:t>
            </a:r>
            <a:r>
              <a:rPr lang="ko-KR" altLang="en-US" dirty="0">
                <a:latin typeface="210 NuriGothic Bold" panose="020B0600000101010101" charset="-127"/>
                <a:ea typeface="210 NuriGothic Bold" panose="020B0600000101010101" charset="-127"/>
              </a:rPr>
              <a:t> </a:t>
            </a:r>
            <a:r>
              <a:rPr lang="en-US" altLang="ko-KR" dirty="0">
                <a:latin typeface="210 NuriGothic Bold" panose="020B0600000101010101" charset="-127"/>
                <a:ea typeface="210 NuriGothic Bold" panose="020B0600000101010101" charset="-127"/>
              </a:rPr>
              <a:t>API</a:t>
            </a:r>
            <a:r>
              <a:rPr lang="ko-KR" altLang="en-US" dirty="0">
                <a:latin typeface="210 NuriGothic Bold" panose="020B0600000101010101" charset="-127"/>
                <a:ea typeface="210 NuriGothic Bold" panose="020B0600000101010101" charset="-127"/>
              </a:rPr>
              <a:t>로 지도표시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E2CF9A-C2BA-650F-6008-889C39C50A33}"/>
              </a:ext>
            </a:extLst>
          </p:cNvPr>
          <p:cNvSpPr txBox="1"/>
          <p:nvPr/>
        </p:nvSpPr>
        <p:spPr>
          <a:xfrm>
            <a:off x="16195383" y="314235"/>
            <a:ext cx="14351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>
                <a:latin typeface="210 NuriGothic Regular" panose="020B0600000101010101" charset="-127"/>
                <a:ea typeface="210 NuriGothic Regular" panose="020B0600000101010101" charset="-127"/>
              </a:rPr>
              <a:t>분리수</a:t>
            </a:r>
            <a:r>
              <a:rPr lang="en-US" altLang="ko-KR" sz="2000" dirty="0">
                <a:latin typeface="210 NuriGothic Regular" panose="020B0600000101010101" charset="-127"/>
                <a:ea typeface="210 NuriGothic Regular" panose="020B0600000101010101" charset="-127"/>
              </a:rPr>
              <a:t>GO</a:t>
            </a:r>
            <a:endParaRPr lang="ko-KR" altLang="en-US" sz="2000" dirty="0">
              <a:latin typeface="210 NuriGothic Regular" panose="020B0600000101010101" charset="-127"/>
              <a:ea typeface="210 NuriGothic Regular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12678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9F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D13DEC6-7AF1-0238-872D-2E4D3AEA0C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:a16="http://schemas.microsoft.com/office/drawing/2014/main" id="{7BAB3873-22A3-CFF0-D1EE-9C3281B960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58800" y="4165600"/>
            <a:ext cx="1714500" cy="977900"/>
          </a:xfrm>
          <a:prstGeom prst="rect">
            <a:avLst/>
          </a:prstGeom>
        </p:spPr>
      </p:pic>
      <p:sp>
        <p:nvSpPr>
          <p:cNvPr id="16" name="TextBox 16">
            <a:extLst>
              <a:ext uri="{FF2B5EF4-FFF2-40B4-BE49-F238E27FC236}">
                <a16:creationId xmlns:a16="http://schemas.microsoft.com/office/drawing/2014/main" id="{F810DB85-6370-7FE3-DD6F-4CCB4A3D3D78}"/>
              </a:ext>
            </a:extLst>
          </p:cNvPr>
          <p:cNvSpPr txBox="1"/>
          <p:nvPr/>
        </p:nvSpPr>
        <p:spPr>
          <a:xfrm>
            <a:off x="-344996" y="428231"/>
            <a:ext cx="8280400" cy="1667269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07070"/>
              </a:lnSpc>
            </a:pPr>
            <a:r>
              <a:rPr lang="ko-KR" altLang="en-US" sz="7500" b="0" i="0" u="none" strike="noStrike" dirty="0">
                <a:solidFill>
                  <a:srgbClr val="2F281A"/>
                </a:solidFill>
                <a:ea typeface="210 NuriGothic Bold"/>
              </a:rPr>
              <a:t>주요기능</a:t>
            </a:r>
            <a:endParaRPr lang="ko-KR" sz="7500" b="0" i="0" u="none" strike="noStrike" dirty="0">
              <a:solidFill>
                <a:srgbClr val="6AB77C"/>
              </a:solidFill>
              <a:ea typeface="210 NuriGothic Bold"/>
            </a:endParaRPr>
          </a:p>
        </p:txBody>
      </p:sp>
      <p:pic>
        <p:nvPicPr>
          <p:cNvPr id="36" name="Picture 36">
            <a:extLst>
              <a:ext uri="{FF2B5EF4-FFF2-40B4-BE49-F238E27FC236}">
                <a16:creationId xmlns:a16="http://schemas.microsoft.com/office/drawing/2014/main" id="{9445AEF5-6B51-711C-AF02-BA4BE0FDBB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00600" y="2794000"/>
            <a:ext cx="1714500" cy="977900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BFD798BD-FA8D-5B0E-28AE-E8949FD671F5}"/>
              </a:ext>
            </a:extLst>
          </p:cNvPr>
          <p:cNvSpPr txBox="1"/>
          <p:nvPr/>
        </p:nvSpPr>
        <p:spPr>
          <a:xfrm>
            <a:off x="5867400" y="756837"/>
            <a:ext cx="2819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210 NuriGothic Bold" panose="020B0600000101010101" charset="-127"/>
                <a:ea typeface="210 NuriGothic Bold" panose="020B0600000101010101" charset="-127"/>
              </a:rPr>
              <a:t>&lt;</a:t>
            </a:r>
            <a:r>
              <a:rPr lang="ko-KR" altLang="en-US" sz="4000" dirty="0">
                <a:latin typeface="210 NuriGothic Bold" panose="020B0600000101010101" charset="-127"/>
                <a:ea typeface="210 NuriGothic Bold" panose="020B0600000101010101" charset="-127"/>
              </a:rPr>
              <a:t>퀴즈</a:t>
            </a:r>
            <a:r>
              <a:rPr lang="en-US" altLang="ko-KR" sz="4000" dirty="0">
                <a:latin typeface="210 NuriGothic Bold" panose="020B0600000101010101" charset="-127"/>
                <a:ea typeface="210 NuriGothic Bold" panose="020B0600000101010101" charset="-127"/>
              </a:rPr>
              <a:t>&gt;</a:t>
            </a:r>
            <a:endParaRPr lang="ko-KR" altLang="en-US" sz="4000" dirty="0">
              <a:latin typeface="210 NuriGothic Bold" panose="020B0600000101010101" charset="-127"/>
              <a:ea typeface="210 NuriGothic Bold" panose="020B0600000101010101" charset="-127"/>
            </a:endParaRPr>
          </a:p>
        </p:txBody>
      </p: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6073709D-5101-11C9-45BE-CD9567E274C8}"/>
              </a:ext>
            </a:extLst>
          </p:cNvPr>
          <p:cNvGrpSpPr/>
          <p:nvPr/>
        </p:nvGrpSpPr>
        <p:grpSpPr>
          <a:xfrm>
            <a:off x="3196859" y="2781300"/>
            <a:ext cx="12142690" cy="381000"/>
            <a:chOff x="3196859" y="2781300"/>
            <a:chExt cx="12142690" cy="381000"/>
          </a:xfrm>
        </p:grpSpPr>
        <p:sp>
          <p:nvSpPr>
            <p:cNvPr id="81" name="타원 80">
              <a:extLst>
                <a:ext uri="{FF2B5EF4-FFF2-40B4-BE49-F238E27FC236}">
                  <a16:creationId xmlns:a16="http://schemas.microsoft.com/office/drawing/2014/main" id="{9EA95EAE-29F9-8332-5C01-B9AB01647222}"/>
                </a:ext>
              </a:extLst>
            </p:cNvPr>
            <p:cNvSpPr/>
            <p:nvPr/>
          </p:nvSpPr>
          <p:spPr>
            <a:xfrm>
              <a:off x="14958549" y="2781300"/>
              <a:ext cx="381000" cy="381000"/>
            </a:xfrm>
            <a:prstGeom prst="ellipse">
              <a:avLst/>
            </a:prstGeom>
            <a:noFill/>
            <a:ln w="38100">
              <a:solidFill>
                <a:srgbClr val="9EE6B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id="{0BFAB46A-3D8C-03DC-627B-0C18E7460B04}"/>
                </a:ext>
              </a:extLst>
            </p:cNvPr>
            <p:cNvCxnSpPr>
              <a:cxnSpLocks/>
            </p:cNvCxnSpPr>
            <p:nvPr/>
          </p:nvCxnSpPr>
          <p:spPr>
            <a:xfrm>
              <a:off x="3733800" y="2971800"/>
              <a:ext cx="5157222" cy="0"/>
            </a:xfrm>
            <a:prstGeom prst="line">
              <a:avLst/>
            </a:prstGeom>
            <a:ln w="28575"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타원 82">
              <a:extLst>
                <a:ext uri="{FF2B5EF4-FFF2-40B4-BE49-F238E27FC236}">
                  <a16:creationId xmlns:a16="http://schemas.microsoft.com/office/drawing/2014/main" id="{F2D1B28C-974E-72A2-01B3-75A1E73618E0}"/>
                </a:ext>
              </a:extLst>
            </p:cNvPr>
            <p:cNvSpPr/>
            <p:nvPr/>
          </p:nvSpPr>
          <p:spPr>
            <a:xfrm>
              <a:off x="9078564" y="2781300"/>
              <a:ext cx="381000" cy="381000"/>
            </a:xfrm>
            <a:prstGeom prst="ellipse">
              <a:avLst/>
            </a:prstGeom>
            <a:noFill/>
            <a:ln w="38100">
              <a:solidFill>
                <a:srgbClr val="9EE6B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" name="타원 83">
              <a:extLst>
                <a:ext uri="{FF2B5EF4-FFF2-40B4-BE49-F238E27FC236}">
                  <a16:creationId xmlns:a16="http://schemas.microsoft.com/office/drawing/2014/main" id="{809440ED-59E1-D309-DF45-976917B0F0B2}"/>
                </a:ext>
              </a:extLst>
            </p:cNvPr>
            <p:cNvSpPr/>
            <p:nvPr/>
          </p:nvSpPr>
          <p:spPr>
            <a:xfrm>
              <a:off x="3196859" y="2781300"/>
              <a:ext cx="381000" cy="381000"/>
            </a:xfrm>
            <a:prstGeom prst="ellipse">
              <a:avLst/>
            </a:prstGeom>
            <a:noFill/>
            <a:ln w="38100">
              <a:solidFill>
                <a:srgbClr val="9EE6B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85" name="직선 연결선 84">
              <a:extLst>
                <a:ext uri="{FF2B5EF4-FFF2-40B4-BE49-F238E27FC236}">
                  <a16:creationId xmlns:a16="http://schemas.microsoft.com/office/drawing/2014/main" id="{DB9CAC48-3EFD-1A57-0D21-FAFEEE9F1BDE}"/>
                </a:ext>
              </a:extLst>
            </p:cNvPr>
            <p:cNvCxnSpPr>
              <a:cxnSpLocks/>
            </p:cNvCxnSpPr>
            <p:nvPr/>
          </p:nvCxnSpPr>
          <p:spPr>
            <a:xfrm>
              <a:off x="9601200" y="2971800"/>
              <a:ext cx="5181600" cy="0"/>
            </a:xfrm>
            <a:prstGeom prst="line">
              <a:avLst/>
            </a:prstGeom>
            <a:ln w="28575"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8" name="TextBox 87">
            <a:extLst>
              <a:ext uri="{FF2B5EF4-FFF2-40B4-BE49-F238E27FC236}">
                <a16:creationId xmlns:a16="http://schemas.microsoft.com/office/drawing/2014/main" id="{FC002DF1-9C11-7513-8368-7C86B32A3AFD}"/>
              </a:ext>
            </a:extLst>
          </p:cNvPr>
          <p:cNvSpPr txBox="1"/>
          <p:nvPr/>
        </p:nvSpPr>
        <p:spPr>
          <a:xfrm>
            <a:off x="2395328" y="2019985"/>
            <a:ext cx="1984062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쓰레기의 종류는 </a:t>
            </a:r>
            <a:r>
              <a:rPr lang="ko-KR" altLang="en-US" sz="2000" dirty="0">
                <a:solidFill>
                  <a:srgbClr val="9EE6B5"/>
                </a:solidFill>
              </a:rPr>
              <a:t>랜덤</a:t>
            </a:r>
            <a:r>
              <a:rPr lang="ko-KR" altLang="en-US" dirty="0"/>
              <a:t>으로 표시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520BFC92-5797-B86D-D2BB-9CCA7C1AFB12}"/>
              </a:ext>
            </a:extLst>
          </p:cNvPr>
          <p:cNvSpPr txBox="1"/>
          <p:nvPr/>
        </p:nvSpPr>
        <p:spPr>
          <a:xfrm>
            <a:off x="8321864" y="1812548"/>
            <a:ext cx="1894398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문제에 대한 답이 틀리면 아래에 </a:t>
            </a:r>
            <a:r>
              <a:rPr lang="ko-KR" altLang="en-US" sz="2000" dirty="0">
                <a:solidFill>
                  <a:srgbClr val="9EE6B5"/>
                </a:solidFill>
              </a:rPr>
              <a:t>정답표시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64C1A01C-E0BD-1258-1763-4DF226926003}"/>
              </a:ext>
            </a:extLst>
          </p:cNvPr>
          <p:cNvSpPr txBox="1"/>
          <p:nvPr/>
        </p:nvSpPr>
        <p:spPr>
          <a:xfrm>
            <a:off x="13829874" y="1796817"/>
            <a:ext cx="26383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문제에 대한 정답을 맞추면 </a:t>
            </a:r>
            <a:r>
              <a:rPr lang="ko-KR" altLang="en-US" sz="2000" dirty="0">
                <a:solidFill>
                  <a:srgbClr val="9EE6B5"/>
                </a:solidFill>
              </a:rPr>
              <a:t>정답문구 표시 </a:t>
            </a:r>
            <a:r>
              <a:rPr lang="ko-KR" altLang="en-US" dirty="0"/>
              <a:t>및 다음 문제로 연결</a:t>
            </a:r>
            <a:r>
              <a:rPr lang="en-US" altLang="ko-KR" dirty="0"/>
              <a:t>!</a:t>
            </a:r>
            <a:endParaRPr lang="ko-KR" altLang="en-US" dirty="0"/>
          </a:p>
        </p:txBody>
      </p:sp>
      <p:pic>
        <p:nvPicPr>
          <p:cNvPr id="3" name="그림 2" descr="텍스트, 휴대 전화, 정보기기, 전자 기기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33235051-B4CD-FFE8-C715-8136D23D2D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1255" y="3265557"/>
            <a:ext cx="2992208" cy="6480000"/>
          </a:xfrm>
          <a:prstGeom prst="rect">
            <a:avLst/>
          </a:prstGeom>
        </p:spPr>
      </p:pic>
      <p:pic>
        <p:nvPicPr>
          <p:cNvPr id="5" name="그림 4" descr="텍스트, 스크린샷, 휴대 전화, 운영 체제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3083E8A-5BFA-BE5F-F197-EE9C88D1779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3679" y="3321050"/>
            <a:ext cx="2990769" cy="6480000"/>
          </a:xfrm>
          <a:prstGeom prst="rect">
            <a:avLst/>
          </a:prstGeom>
        </p:spPr>
      </p:pic>
      <p:pic>
        <p:nvPicPr>
          <p:cNvPr id="8" name="그림 7" descr="텍스트, 스크린샷, 휴대 전화, 멀티미디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D1F5992-D974-3612-31BD-1C42423546E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7955" y="3284607"/>
            <a:ext cx="2990769" cy="6480000"/>
          </a:xfrm>
          <a:prstGeom prst="rect">
            <a:avLst/>
          </a:prstGeom>
        </p:spPr>
      </p:pic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F68C497F-104F-0ACD-57A3-180DA4D277BC}"/>
              </a:ext>
            </a:extLst>
          </p:cNvPr>
          <p:cNvCxnSpPr>
            <a:cxnSpLocks/>
          </p:cNvCxnSpPr>
          <p:nvPr/>
        </p:nvCxnSpPr>
        <p:spPr>
          <a:xfrm rot="16200000" flipV="1">
            <a:off x="4809342" y="6561267"/>
            <a:ext cx="1076343" cy="983937"/>
          </a:xfrm>
          <a:prstGeom prst="bentConnector2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1CFA9537-2D15-BC3C-522A-940597550603}"/>
              </a:ext>
            </a:extLst>
          </p:cNvPr>
          <p:cNvSpPr txBox="1"/>
          <p:nvPr/>
        </p:nvSpPr>
        <p:spPr>
          <a:xfrm>
            <a:off x="5105400" y="7734300"/>
            <a:ext cx="19875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210 NuriGothic Bold" panose="020B0600000101010101" charset="-127"/>
                <a:ea typeface="210 NuriGothic Bold" panose="020B0600000101010101" charset="-127"/>
              </a:rPr>
              <a:t>각 버튼의 값들은 </a:t>
            </a:r>
            <a:r>
              <a:rPr lang="ko-KR" altLang="en-US" dirty="0" err="1">
                <a:latin typeface="210 NuriGothic Bold" panose="020B0600000101010101" charset="-127"/>
                <a:ea typeface="210 NuriGothic Bold" panose="020B0600000101010101" charset="-127"/>
              </a:rPr>
              <a:t>배열값에</a:t>
            </a:r>
            <a:r>
              <a:rPr lang="ko-KR" altLang="en-US" dirty="0">
                <a:latin typeface="210 NuriGothic Bold" panose="020B0600000101010101" charset="-127"/>
                <a:ea typeface="210 NuriGothic Bold" panose="020B0600000101010101" charset="-127"/>
              </a:rPr>
              <a:t> 따라 랜덤으로 배치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D9AB12-B66A-3E46-AD86-07A8D44FAFC4}"/>
              </a:ext>
            </a:extLst>
          </p:cNvPr>
          <p:cNvSpPr txBox="1"/>
          <p:nvPr/>
        </p:nvSpPr>
        <p:spPr>
          <a:xfrm>
            <a:off x="16195383" y="314235"/>
            <a:ext cx="14351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>
                <a:latin typeface="210 NuriGothic Regular" panose="020B0600000101010101" charset="-127"/>
                <a:ea typeface="210 NuriGothic Regular" panose="020B0600000101010101" charset="-127"/>
              </a:rPr>
              <a:t>분리수</a:t>
            </a:r>
            <a:r>
              <a:rPr lang="en-US" altLang="ko-KR" sz="2000" dirty="0">
                <a:latin typeface="210 NuriGothic Regular" panose="020B0600000101010101" charset="-127"/>
                <a:ea typeface="210 NuriGothic Regular" panose="020B0600000101010101" charset="-127"/>
              </a:rPr>
              <a:t>GO</a:t>
            </a:r>
            <a:endParaRPr lang="ko-KR" altLang="en-US" sz="2000" dirty="0">
              <a:latin typeface="210 NuriGothic Regular" panose="020B0600000101010101" charset="-127"/>
              <a:ea typeface="210 NuriGothic Regular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48196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9F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523BEE6-0343-0B18-30A8-653303A93D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:a16="http://schemas.microsoft.com/office/drawing/2014/main" id="{B871E57C-5117-7B33-7088-EA4AE81E98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58800" y="4165600"/>
            <a:ext cx="1714500" cy="977900"/>
          </a:xfrm>
          <a:prstGeom prst="rect">
            <a:avLst/>
          </a:prstGeom>
        </p:spPr>
      </p:pic>
      <p:sp>
        <p:nvSpPr>
          <p:cNvPr id="16" name="TextBox 16">
            <a:extLst>
              <a:ext uri="{FF2B5EF4-FFF2-40B4-BE49-F238E27FC236}">
                <a16:creationId xmlns:a16="http://schemas.microsoft.com/office/drawing/2014/main" id="{79DFC988-F9A0-248D-6CFC-134EC3B3705B}"/>
              </a:ext>
            </a:extLst>
          </p:cNvPr>
          <p:cNvSpPr txBox="1"/>
          <p:nvPr/>
        </p:nvSpPr>
        <p:spPr>
          <a:xfrm>
            <a:off x="-344996" y="428231"/>
            <a:ext cx="8280400" cy="1667269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07070"/>
              </a:lnSpc>
            </a:pPr>
            <a:r>
              <a:rPr lang="ko-KR" altLang="en-US" sz="7500" b="0" i="0" u="none" strike="noStrike" dirty="0">
                <a:solidFill>
                  <a:srgbClr val="2F281A"/>
                </a:solidFill>
                <a:ea typeface="210 NuriGothic Bold"/>
              </a:rPr>
              <a:t>주요기능</a:t>
            </a:r>
            <a:endParaRPr lang="ko-KR" sz="7500" b="0" i="0" u="none" strike="noStrike" dirty="0">
              <a:solidFill>
                <a:srgbClr val="6AB77C"/>
              </a:solidFill>
              <a:ea typeface="210 NuriGothic Bold"/>
            </a:endParaRPr>
          </a:p>
        </p:txBody>
      </p:sp>
      <p:pic>
        <p:nvPicPr>
          <p:cNvPr id="36" name="Picture 36">
            <a:extLst>
              <a:ext uri="{FF2B5EF4-FFF2-40B4-BE49-F238E27FC236}">
                <a16:creationId xmlns:a16="http://schemas.microsoft.com/office/drawing/2014/main" id="{B1DE8C20-03A8-144E-53CB-DDF56EFB15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00600" y="2794000"/>
            <a:ext cx="1714500" cy="977900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01E272F3-5776-9338-DA77-5D6407FC625A}"/>
              </a:ext>
            </a:extLst>
          </p:cNvPr>
          <p:cNvSpPr txBox="1"/>
          <p:nvPr/>
        </p:nvSpPr>
        <p:spPr>
          <a:xfrm>
            <a:off x="5867399" y="756837"/>
            <a:ext cx="47830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>
                <a:latin typeface="210 NuriGothic Bold" panose="020B0600000101010101" charset="-127"/>
                <a:ea typeface="210 NuriGothic Bold" panose="020B0600000101010101" charset="-127"/>
              </a:rPr>
              <a:t>&lt;</a:t>
            </a:r>
            <a:r>
              <a:rPr lang="ko-KR" altLang="en-US" sz="4000" dirty="0" err="1">
                <a:latin typeface="210 NuriGothic Bold" panose="020B0600000101010101" charset="-127"/>
                <a:ea typeface="210 NuriGothic Bold" panose="020B0600000101010101" charset="-127"/>
              </a:rPr>
              <a:t>캐러셀</a:t>
            </a:r>
            <a:r>
              <a:rPr lang="ko-KR" altLang="en-US" sz="4000" dirty="0">
                <a:latin typeface="210 NuriGothic Bold" panose="020B0600000101010101" charset="-127"/>
                <a:ea typeface="210 NuriGothic Bold" panose="020B0600000101010101" charset="-127"/>
              </a:rPr>
              <a:t> 슬라이더</a:t>
            </a:r>
            <a:r>
              <a:rPr lang="en-US" altLang="ko-KR" sz="4000" dirty="0">
                <a:latin typeface="210 NuriGothic Bold" panose="020B0600000101010101" charset="-127"/>
                <a:ea typeface="210 NuriGothic Bold" panose="020B0600000101010101" charset="-127"/>
              </a:rPr>
              <a:t>&gt;</a:t>
            </a:r>
            <a:endParaRPr lang="ko-KR" altLang="en-US" sz="4000" dirty="0">
              <a:latin typeface="210 NuriGothic Bold" panose="020B0600000101010101" charset="-127"/>
              <a:ea typeface="210 NuriGothic Bold" panose="020B0600000101010101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40407D1-1851-B72F-99F2-CEFFA624DD28}"/>
              </a:ext>
            </a:extLst>
          </p:cNvPr>
          <p:cNvSpPr txBox="1"/>
          <p:nvPr/>
        </p:nvSpPr>
        <p:spPr>
          <a:xfrm>
            <a:off x="11886108" y="3924300"/>
            <a:ext cx="541020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+mj-ea"/>
                <a:ea typeface="+mj-ea"/>
              </a:rPr>
              <a:t>하단에 </a:t>
            </a:r>
            <a:r>
              <a:rPr lang="ko-KR" altLang="en-US" sz="4000" dirty="0" err="1">
                <a:solidFill>
                  <a:srgbClr val="9EE6B5"/>
                </a:solidFill>
                <a:latin typeface="+mj-ea"/>
                <a:ea typeface="+mj-ea"/>
              </a:rPr>
              <a:t>캐러셀</a:t>
            </a:r>
            <a:r>
              <a:rPr lang="ko-KR" altLang="en-US" sz="4000" dirty="0">
                <a:solidFill>
                  <a:srgbClr val="9EE6B5"/>
                </a:solidFill>
                <a:latin typeface="+mj-ea"/>
                <a:ea typeface="+mj-ea"/>
              </a:rPr>
              <a:t> 슬라이더 </a:t>
            </a:r>
            <a:r>
              <a:rPr lang="ko-KR" altLang="en-US" sz="3200" dirty="0">
                <a:latin typeface="+mj-ea"/>
                <a:ea typeface="+mj-ea"/>
              </a:rPr>
              <a:t>기능으로</a:t>
            </a:r>
            <a:r>
              <a:rPr lang="en-US" altLang="ko-KR" sz="3200" dirty="0">
                <a:latin typeface="+mj-ea"/>
                <a:ea typeface="+mj-ea"/>
              </a:rPr>
              <a:t> </a:t>
            </a:r>
            <a:r>
              <a:rPr lang="ko-KR" altLang="en-US" sz="3200" dirty="0">
                <a:latin typeface="+mj-ea"/>
                <a:ea typeface="+mj-ea"/>
              </a:rPr>
              <a:t>새로 추가된 쓰레기를 표시</a:t>
            </a:r>
            <a:endParaRPr lang="en-US" altLang="ko-KR" sz="3200" dirty="0">
              <a:latin typeface="+mj-ea"/>
              <a:ea typeface="+mj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660BB3F-22F6-8721-068B-3D99ECCE7C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6554" y="1793329"/>
            <a:ext cx="3534545" cy="7920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0C415F0-B7E5-7657-EBAE-A73BDF9C15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6999" y="1793329"/>
            <a:ext cx="3534546" cy="7920000"/>
          </a:xfrm>
          <a:prstGeom prst="rect">
            <a:avLst/>
          </a:prstGeom>
        </p:spPr>
      </p:pic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C3D095D4-C6AC-CF09-8022-9885F7ADF874}"/>
              </a:ext>
            </a:extLst>
          </p:cNvPr>
          <p:cNvCxnSpPr>
            <a:cxnSpLocks/>
          </p:cNvCxnSpPr>
          <p:nvPr/>
        </p:nvCxnSpPr>
        <p:spPr>
          <a:xfrm flipH="1">
            <a:off x="10811099" y="9258300"/>
            <a:ext cx="2362200" cy="0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9383FC4-6554-A398-1BEC-9CD396959A01}"/>
              </a:ext>
            </a:extLst>
          </p:cNvPr>
          <p:cNvSpPr txBox="1"/>
          <p:nvPr/>
        </p:nvSpPr>
        <p:spPr>
          <a:xfrm>
            <a:off x="13173299" y="8904357"/>
            <a:ext cx="3124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210 NuriGothic Bold" panose="020B0600000101010101" charset="-127"/>
                <a:ea typeface="210 NuriGothic Bold" panose="020B0600000101010101" charset="-127"/>
              </a:rPr>
              <a:t>데이터베이스의 마지막 값 </a:t>
            </a:r>
            <a:r>
              <a:rPr lang="en-US" altLang="ko-KR" sz="2000" dirty="0">
                <a:latin typeface="210 NuriGothic Bold" panose="020B0600000101010101" charset="-127"/>
                <a:ea typeface="210 NuriGothic Bold" panose="020B0600000101010101" charset="-127"/>
              </a:rPr>
              <a:t>3</a:t>
            </a:r>
            <a:r>
              <a:rPr lang="ko-KR" altLang="en-US" sz="2000" dirty="0">
                <a:latin typeface="210 NuriGothic Bold" panose="020B0600000101010101" charset="-127"/>
                <a:ea typeface="210 NuriGothic Bold" panose="020B0600000101010101" charset="-127"/>
              </a:rPr>
              <a:t>개를 자동으로 배치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513DE6-37EF-5075-CE1A-89AF44594B29}"/>
              </a:ext>
            </a:extLst>
          </p:cNvPr>
          <p:cNvSpPr txBox="1"/>
          <p:nvPr/>
        </p:nvSpPr>
        <p:spPr>
          <a:xfrm>
            <a:off x="16195383" y="314235"/>
            <a:ext cx="14351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>
                <a:latin typeface="210 NuriGothic Regular" panose="020B0600000101010101" charset="-127"/>
                <a:ea typeface="210 NuriGothic Regular" panose="020B0600000101010101" charset="-127"/>
              </a:rPr>
              <a:t>분리수</a:t>
            </a:r>
            <a:r>
              <a:rPr lang="en-US" altLang="ko-KR" sz="2000" dirty="0">
                <a:latin typeface="210 NuriGothic Regular" panose="020B0600000101010101" charset="-127"/>
                <a:ea typeface="210 NuriGothic Regular" panose="020B0600000101010101" charset="-127"/>
              </a:rPr>
              <a:t>GO</a:t>
            </a:r>
            <a:endParaRPr lang="ko-KR" altLang="en-US" sz="2000" dirty="0">
              <a:latin typeface="210 NuriGothic Regular" panose="020B0600000101010101" charset="-127"/>
              <a:ea typeface="210 NuriGothic Regular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348104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9F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392850D-BFD3-565C-FF6A-DBC7FE1B68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:a16="http://schemas.microsoft.com/office/drawing/2014/main" id="{15B1EE42-737E-09F4-1401-10DF3CAE3E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58800" y="4165600"/>
            <a:ext cx="1714500" cy="977900"/>
          </a:xfrm>
          <a:prstGeom prst="rect">
            <a:avLst/>
          </a:prstGeom>
        </p:spPr>
      </p:pic>
      <p:sp>
        <p:nvSpPr>
          <p:cNvPr id="16" name="TextBox 16">
            <a:extLst>
              <a:ext uri="{FF2B5EF4-FFF2-40B4-BE49-F238E27FC236}">
                <a16:creationId xmlns:a16="http://schemas.microsoft.com/office/drawing/2014/main" id="{77A363FC-240B-69D3-1AD4-4D84424B7637}"/>
              </a:ext>
            </a:extLst>
          </p:cNvPr>
          <p:cNvSpPr txBox="1"/>
          <p:nvPr/>
        </p:nvSpPr>
        <p:spPr>
          <a:xfrm>
            <a:off x="-344996" y="428231"/>
            <a:ext cx="8280400" cy="1667269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07070"/>
              </a:lnSpc>
            </a:pPr>
            <a:r>
              <a:rPr lang="ko-KR" altLang="en-US" sz="7500" b="0" i="0" u="none" strike="noStrike" dirty="0">
                <a:ea typeface="210 NuriGothic Bold"/>
              </a:rPr>
              <a:t>서비스 소개</a:t>
            </a:r>
            <a:endParaRPr lang="ko-KR" sz="7500" b="0" i="0" u="none" strike="noStrike" dirty="0">
              <a:ea typeface="210 NuriGothic Bold"/>
            </a:endParaRPr>
          </a:p>
        </p:txBody>
      </p:sp>
      <p:pic>
        <p:nvPicPr>
          <p:cNvPr id="36" name="Picture 36">
            <a:extLst>
              <a:ext uri="{FF2B5EF4-FFF2-40B4-BE49-F238E27FC236}">
                <a16:creationId xmlns:a16="http://schemas.microsoft.com/office/drawing/2014/main" id="{CDF328D3-B209-C2F9-63AC-20653174F1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00600" y="2794000"/>
            <a:ext cx="1714500" cy="977900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318A524C-E9FF-B3B9-5CE3-453B384877F6}"/>
              </a:ext>
            </a:extLst>
          </p:cNvPr>
          <p:cNvSpPr txBox="1"/>
          <p:nvPr/>
        </p:nvSpPr>
        <p:spPr>
          <a:xfrm>
            <a:off x="6324600" y="907922"/>
            <a:ext cx="47830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210 NuriGothic Bold" panose="020B0600000101010101" charset="-127"/>
                <a:ea typeface="210 NuriGothic Bold" panose="020B0600000101010101" charset="-127"/>
              </a:rPr>
              <a:t>&lt;Firebase&gt;</a:t>
            </a:r>
            <a:endParaRPr lang="ko-KR" altLang="en-US" sz="4000" dirty="0">
              <a:latin typeface="210 NuriGothic Bold" panose="020B0600000101010101" charset="-127"/>
              <a:ea typeface="210 NuriGothic Bold" panose="020B0600000101010101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786D367-DA87-37AA-788F-2B8A7EAB5B2B}"/>
              </a:ext>
            </a:extLst>
          </p:cNvPr>
          <p:cNvSpPr txBox="1"/>
          <p:nvPr/>
        </p:nvSpPr>
        <p:spPr>
          <a:xfrm>
            <a:off x="7600506" y="6896100"/>
            <a:ext cx="2152631" cy="359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210 NuriGothic Bold" panose="020B0600000101010101" charset="-127"/>
                <a:ea typeface="210 NuriGothic Bold" panose="020B0600000101010101" charset="-127"/>
              </a:rPr>
              <a:t>APP</a:t>
            </a:r>
            <a:endParaRPr lang="ko-KR" altLang="en-US" dirty="0">
              <a:latin typeface="210 NuriGothic Bold" panose="020B0600000101010101" charset="-127"/>
              <a:ea typeface="210 NuriGothic Bold" panose="020B0600000101010101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AF4F2F37-6E47-4830-7288-0C5335CF9831}"/>
              </a:ext>
            </a:extLst>
          </p:cNvPr>
          <p:cNvGrpSpPr/>
          <p:nvPr/>
        </p:nvGrpSpPr>
        <p:grpSpPr>
          <a:xfrm>
            <a:off x="4707561" y="2080697"/>
            <a:ext cx="1912522" cy="1771359"/>
            <a:chOff x="4495800" y="2673350"/>
            <a:chExt cx="2667000" cy="2470150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22FE23A7-52EC-DB56-803A-92B3FC8F58E3}"/>
                </a:ext>
              </a:extLst>
            </p:cNvPr>
            <p:cNvSpPr/>
            <p:nvPr/>
          </p:nvSpPr>
          <p:spPr>
            <a:xfrm>
              <a:off x="4495800" y="2673350"/>
              <a:ext cx="2667000" cy="2470150"/>
            </a:xfrm>
            <a:prstGeom prst="roundRect">
              <a:avLst>
                <a:gd name="adj" fmla="val 6753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8293C0E4-0D6E-EDC8-B157-B980DD18D0FC}"/>
                </a:ext>
              </a:extLst>
            </p:cNvPr>
            <p:cNvCxnSpPr>
              <a:cxnSpLocks/>
            </p:cNvCxnSpPr>
            <p:nvPr/>
          </p:nvCxnSpPr>
          <p:spPr>
            <a:xfrm>
              <a:off x="4495800" y="3162300"/>
              <a:ext cx="2667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B4A4510A-AF34-87A5-950B-6D3DD3320955}"/>
                </a:ext>
              </a:extLst>
            </p:cNvPr>
            <p:cNvSpPr/>
            <p:nvPr/>
          </p:nvSpPr>
          <p:spPr>
            <a:xfrm>
              <a:off x="4648200" y="2857045"/>
              <a:ext cx="184151" cy="18415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52B44A76-2C93-993E-9A92-49B6FC2AC207}"/>
                </a:ext>
              </a:extLst>
            </p:cNvPr>
            <p:cNvSpPr/>
            <p:nvPr/>
          </p:nvSpPr>
          <p:spPr>
            <a:xfrm>
              <a:off x="4892675" y="2857045"/>
              <a:ext cx="184151" cy="18415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E229430E-FC20-3B23-8722-780BCBBF84E1}"/>
                </a:ext>
              </a:extLst>
            </p:cNvPr>
            <p:cNvSpPr/>
            <p:nvPr/>
          </p:nvSpPr>
          <p:spPr>
            <a:xfrm>
              <a:off x="5137150" y="2857045"/>
              <a:ext cx="184151" cy="18415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B9FEC6E5-07A7-9B2E-E328-90969FCDFC15}"/>
                </a:ext>
              </a:extLst>
            </p:cNvPr>
            <p:cNvSpPr/>
            <p:nvPr/>
          </p:nvSpPr>
          <p:spPr>
            <a:xfrm>
              <a:off x="4648200" y="3390900"/>
              <a:ext cx="2362200" cy="77469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91314CC6-58DA-0CE1-A065-9647487008FE}"/>
                </a:ext>
              </a:extLst>
            </p:cNvPr>
            <p:cNvSpPr/>
            <p:nvPr/>
          </p:nvSpPr>
          <p:spPr>
            <a:xfrm>
              <a:off x="4648200" y="4349751"/>
              <a:ext cx="838200" cy="60959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C82B3660-3777-A247-8BC8-F26DA845D7A8}"/>
                </a:ext>
              </a:extLst>
            </p:cNvPr>
            <p:cNvSpPr/>
            <p:nvPr/>
          </p:nvSpPr>
          <p:spPr>
            <a:xfrm>
              <a:off x="5704114" y="4349751"/>
              <a:ext cx="1295400" cy="60959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474111B0-335E-FCA0-1A57-17085BCC94F0}"/>
                </a:ext>
              </a:extLst>
            </p:cNvPr>
            <p:cNvCxnSpPr>
              <a:cxnSpLocks/>
            </p:cNvCxnSpPr>
            <p:nvPr/>
          </p:nvCxnSpPr>
          <p:spPr>
            <a:xfrm>
              <a:off x="4749347" y="3619500"/>
              <a:ext cx="660853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F4A661D1-2475-9548-42CE-7FEEF83862EC}"/>
                </a:ext>
              </a:extLst>
            </p:cNvPr>
            <p:cNvCxnSpPr>
              <a:cxnSpLocks/>
            </p:cNvCxnSpPr>
            <p:nvPr/>
          </p:nvCxnSpPr>
          <p:spPr>
            <a:xfrm>
              <a:off x="4749347" y="3908425"/>
              <a:ext cx="10414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E606213A-83A7-AAD0-A79E-5E8B9A2E0811}"/>
                </a:ext>
              </a:extLst>
            </p:cNvPr>
            <p:cNvCxnSpPr>
              <a:cxnSpLocks/>
            </p:cNvCxnSpPr>
            <p:nvPr/>
          </p:nvCxnSpPr>
          <p:spPr>
            <a:xfrm>
              <a:off x="5562600" y="3619500"/>
              <a:ext cx="660853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E3ECBB25-C4BD-02A1-8CA6-5CFA47E018EF}"/>
              </a:ext>
            </a:extLst>
          </p:cNvPr>
          <p:cNvGrpSpPr/>
          <p:nvPr/>
        </p:nvGrpSpPr>
        <p:grpSpPr>
          <a:xfrm>
            <a:off x="7935404" y="4793221"/>
            <a:ext cx="1437197" cy="1950480"/>
            <a:chOff x="7935404" y="5600700"/>
            <a:chExt cx="2133600" cy="2895600"/>
          </a:xfrm>
        </p:grpSpPr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4534E8C6-5CA0-D97E-87F0-1E0CD1DDAF6A}"/>
                </a:ext>
              </a:extLst>
            </p:cNvPr>
            <p:cNvSpPr/>
            <p:nvPr/>
          </p:nvSpPr>
          <p:spPr>
            <a:xfrm>
              <a:off x="7935404" y="5600700"/>
              <a:ext cx="2133600" cy="2895600"/>
            </a:xfrm>
            <a:prstGeom prst="roundRect">
              <a:avLst>
                <a:gd name="adj" fmla="val 10863"/>
              </a:avLst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2170A9A6-C1EE-95F9-EB1D-143BD472D510}"/>
                </a:ext>
              </a:extLst>
            </p:cNvPr>
            <p:cNvCxnSpPr>
              <a:cxnSpLocks/>
            </p:cNvCxnSpPr>
            <p:nvPr/>
          </p:nvCxnSpPr>
          <p:spPr>
            <a:xfrm>
              <a:off x="8626506" y="5829300"/>
              <a:ext cx="75139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0D37E420-34E6-94F1-7751-0F1B37E9286A}"/>
                </a:ext>
              </a:extLst>
            </p:cNvPr>
            <p:cNvSpPr/>
            <p:nvPr/>
          </p:nvSpPr>
          <p:spPr>
            <a:xfrm>
              <a:off x="8153400" y="6057900"/>
              <a:ext cx="1676400" cy="761993"/>
            </a:xfrm>
            <a:prstGeom prst="roundRect">
              <a:avLst>
                <a:gd name="adj" fmla="val 12917"/>
              </a:avLst>
            </a:prstGeom>
            <a:solidFill>
              <a:schemeClr val="bg1">
                <a:lumMod val="85000"/>
              </a:schemeClr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FED187F7-1383-B812-6344-2D2286CB548B}"/>
                </a:ext>
              </a:extLst>
            </p:cNvPr>
            <p:cNvCxnSpPr>
              <a:cxnSpLocks/>
            </p:cNvCxnSpPr>
            <p:nvPr/>
          </p:nvCxnSpPr>
          <p:spPr>
            <a:xfrm>
              <a:off x="8305800" y="7124700"/>
              <a:ext cx="13716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BD10A14B-B808-D4FA-72F5-E08D0B137FD9}"/>
                </a:ext>
              </a:extLst>
            </p:cNvPr>
            <p:cNvCxnSpPr>
              <a:cxnSpLocks/>
            </p:cNvCxnSpPr>
            <p:nvPr/>
          </p:nvCxnSpPr>
          <p:spPr>
            <a:xfrm>
              <a:off x="8305800" y="7429500"/>
              <a:ext cx="107210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A2FAAB54-71AB-CC1C-206B-79FBD3666677}"/>
                </a:ext>
              </a:extLst>
            </p:cNvPr>
            <p:cNvCxnSpPr>
              <a:cxnSpLocks/>
            </p:cNvCxnSpPr>
            <p:nvPr/>
          </p:nvCxnSpPr>
          <p:spPr>
            <a:xfrm>
              <a:off x="8305800" y="7734300"/>
              <a:ext cx="8382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E81864FF-8383-26D6-0DF3-CFE7F8C999D7}"/>
                </a:ext>
              </a:extLst>
            </p:cNvPr>
            <p:cNvCxnSpPr>
              <a:cxnSpLocks/>
            </p:cNvCxnSpPr>
            <p:nvPr/>
          </p:nvCxnSpPr>
          <p:spPr>
            <a:xfrm>
              <a:off x="7935404" y="8115300"/>
              <a:ext cx="21336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7985CEE4-E292-4DDA-FA3D-3838B76BC76E}"/>
              </a:ext>
            </a:extLst>
          </p:cNvPr>
          <p:cNvSpPr txBox="1"/>
          <p:nvPr/>
        </p:nvSpPr>
        <p:spPr>
          <a:xfrm>
            <a:off x="1543219" y="6775539"/>
            <a:ext cx="2105443" cy="3518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210 NuriGothic Bold" panose="020B0600000101010101" charset="-127"/>
                <a:ea typeface="210 NuriGothic Bold" panose="020B0600000101010101" charset="-127"/>
              </a:rPr>
              <a:t>User</a:t>
            </a:r>
            <a:endParaRPr lang="ko-KR" altLang="en-US" dirty="0">
              <a:latin typeface="210 NuriGothic Bold" panose="020B0600000101010101" charset="-127"/>
              <a:ea typeface="210 NuriGothic Bold" panose="020B0600000101010101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014DBC7-9248-9735-5B7E-350E7AF4A9CF}"/>
              </a:ext>
            </a:extLst>
          </p:cNvPr>
          <p:cNvSpPr txBox="1"/>
          <p:nvPr/>
        </p:nvSpPr>
        <p:spPr>
          <a:xfrm>
            <a:off x="4523957" y="9171848"/>
            <a:ext cx="2105443" cy="6158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210 NuriGothic Bold" panose="020B0600000101010101" charset="-127"/>
                <a:ea typeface="210 NuriGothic Bold" panose="020B0600000101010101" charset="-127"/>
              </a:rPr>
              <a:t>Firebase </a:t>
            </a:r>
            <a:r>
              <a:rPr lang="ko-KR" altLang="en-US" dirty="0">
                <a:latin typeface="210 NuriGothic Bold" panose="020B0600000101010101" charset="-127"/>
                <a:ea typeface="210 NuriGothic Bold" panose="020B0600000101010101" charset="-127"/>
              </a:rPr>
              <a:t>실시간</a:t>
            </a:r>
            <a:endParaRPr lang="en-US" altLang="ko-KR" dirty="0">
              <a:latin typeface="210 NuriGothic Bold" panose="020B0600000101010101" charset="-127"/>
              <a:ea typeface="210 NuriGothic Bold" panose="020B0600000101010101" charset="-127"/>
            </a:endParaRPr>
          </a:p>
          <a:p>
            <a:pPr algn="ctr"/>
            <a:r>
              <a:rPr lang="ko-KR" altLang="en-US" dirty="0">
                <a:latin typeface="210 NuriGothic Bold" panose="020B0600000101010101" charset="-127"/>
                <a:ea typeface="210 NuriGothic Bold" panose="020B0600000101010101" charset="-127"/>
              </a:rPr>
              <a:t>데이터베이스</a:t>
            </a:r>
          </a:p>
        </p:txBody>
      </p:sp>
      <p:sp>
        <p:nvSpPr>
          <p:cNvPr id="2051" name="TextBox 2050">
            <a:extLst>
              <a:ext uri="{FF2B5EF4-FFF2-40B4-BE49-F238E27FC236}">
                <a16:creationId xmlns:a16="http://schemas.microsoft.com/office/drawing/2014/main" id="{9D7A7975-BFCE-75A4-E5C4-F789F93542DE}"/>
              </a:ext>
            </a:extLst>
          </p:cNvPr>
          <p:cNvSpPr txBox="1"/>
          <p:nvPr/>
        </p:nvSpPr>
        <p:spPr>
          <a:xfrm>
            <a:off x="2395309" y="2048410"/>
            <a:ext cx="1316378" cy="3518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210 NuriGothic Bold" panose="020B0600000101010101" charset="-127"/>
                <a:ea typeface="210 NuriGothic Bold" panose="020B0600000101010101" charset="-127"/>
              </a:rPr>
              <a:t>데이터변경</a:t>
            </a:r>
          </a:p>
        </p:txBody>
      </p:sp>
      <p:pic>
        <p:nvPicPr>
          <p:cNvPr id="2" name="그림 1" descr="블랙, 어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473D552-63FF-7C1D-8532-6617D1C1855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2472" y="4829012"/>
            <a:ext cx="1788433" cy="1788433"/>
          </a:xfrm>
          <a:prstGeom prst="rect">
            <a:avLst/>
          </a:prstGeom>
        </p:spPr>
      </p:pic>
      <p:pic>
        <p:nvPicPr>
          <p:cNvPr id="2050" name="Picture 2" descr="What is Firebase? The complete story, abridged. | by Doug Stevenson |  Firebase Developers | Medium">
            <a:extLst>
              <a:ext uri="{FF2B5EF4-FFF2-40B4-BE49-F238E27FC236}">
                <a16:creationId xmlns:a16="http://schemas.microsoft.com/office/drawing/2014/main" id="{C3CEC10A-1452-AEC7-1F5D-BE9D8D3D2E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0165" y="7178449"/>
            <a:ext cx="1869488" cy="1869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85E5BF4C-8731-EFF2-93FE-45DA3E86EBC4}"/>
              </a:ext>
            </a:extLst>
          </p:cNvPr>
          <p:cNvSpPr txBox="1"/>
          <p:nvPr/>
        </p:nvSpPr>
        <p:spPr>
          <a:xfrm>
            <a:off x="4645863" y="4104639"/>
            <a:ext cx="2105443" cy="3518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210 NuriGothic Bold" panose="020B0600000101010101" charset="-127"/>
                <a:ea typeface="210 NuriGothic Bold" panose="020B0600000101010101" charset="-127"/>
              </a:rPr>
              <a:t>Firebase </a:t>
            </a:r>
            <a:r>
              <a:rPr lang="ko-KR" altLang="en-US" dirty="0">
                <a:latin typeface="210 NuriGothic Bold" panose="020B0600000101010101" charset="-127"/>
                <a:ea typeface="210 NuriGothic Bold" panose="020B0600000101010101" charset="-127"/>
              </a:rPr>
              <a:t>콘솔</a:t>
            </a:r>
          </a:p>
        </p:txBody>
      </p:sp>
      <p:sp>
        <p:nvSpPr>
          <p:cNvPr id="60" name="화살표: 굽음 59">
            <a:extLst>
              <a:ext uri="{FF2B5EF4-FFF2-40B4-BE49-F238E27FC236}">
                <a16:creationId xmlns:a16="http://schemas.microsoft.com/office/drawing/2014/main" id="{F24EB676-82E5-A8CB-31E8-9F2EC7B2C5A0}"/>
              </a:ext>
            </a:extLst>
          </p:cNvPr>
          <p:cNvSpPr/>
          <p:nvPr/>
        </p:nvSpPr>
        <p:spPr>
          <a:xfrm>
            <a:off x="2291207" y="2203457"/>
            <a:ext cx="2072996" cy="2296572"/>
          </a:xfrm>
          <a:prstGeom prst="ben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2" name="화살표: 굽음 61">
            <a:extLst>
              <a:ext uri="{FF2B5EF4-FFF2-40B4-BE49-F238E27FC236}">
                <a16:creationId xmlns:a16="http://schemas.microsoft.com/office/drawing/2014/main" id="{5E1DB0D7-7C0D-C839-4606-CCBB4ED7B01A}"/>
              </a:ext>
            </a:extLst>
          </p:cNvPr>
          <p:cNvSpPr/>
          <p:nvPr/>
        </p:nvSpPr>
        <p:spPr>
          <a:xfrm rot="5400000">
            <a:off x="7042892" y="2374509"/>
            <a:ext cx="2072996" cy="2178044"/>
          </a:xfrm>
          <a:prstGeom prst="ben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048" name="화살표: 굽음 2047">
            <a:extLst>
              <a:ext uri="{FF2B5EF4-FFF2-40B4-BE49-F238E27FC236}">
                <a16:creationId xmlns:a16="http://schemas.microsoft.com/office/drawing/2014/main" id="{F54FA058-C020-7497-B57D-ED59220D0304}"/>
              </a:ext>
            </a:extLst>
          </p:cNvPr>
          <p:cNvSpPr/>
          <p:nvPr/>
        </p:nvSpPr>
        <p:spPr>
          <a:xfrm rot="10800000">
            <a:off x="6834221" y="7513966"/>
            <a:ext cx="2105442" cy="1829839"/>
          </a:xfrm>
          <a:prstGeom prst="bentArrow">
            <a:avLst>
              <a:gd name="adj1" fmla="val 25000"/>
              <a:gd name="adj2" fmla="val 25494"/>
              <a:gd name="adj3" fmla="val 25000"/>
              <a:gd name="adj4" fmla="val 43750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049" name="화살표: 굽음 2048">
            <a:extLst>
              <a:ext uri="{FF2B5EF4-FFF2-40B4-BE49-F238E27FC236}">
                <a16:creationId xmlns:a16="http://schemas.microsoft.com/office/drawing/2014/main" id="{A7794D10-27E0-FF6C-75DB-BC4E96EEA4FD}"/>
              </a:ext>
            </a:extLst>
          </p:cNvPr>
          <p:cNvSpPr/>
          <p:nvPr/>
        </p:nvSpPr>
        <p:spPr>
          <a:xfrm rot="16200000">
            <a:off x="2281102" y="7080742"/>
            <a:ext cx="1869486" cy="2105441"/>
          </a:xfrm>
          <a:prstGeom prst="ben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052" name="TextBox 2051">
            <a:extLst>
              <a:ext uri="{FF2B5EF4-FFF2-40B4-BE49-F238E27FC236}">
                <a16:creationId xmlns:a16="http://schemas.microsoft.com/office/drawing/2014/main" id="{A6225213-16C4-D773-3A73-28D1285FB0AC}"/>
              </a:ext>
            </a:extLst>
          </p:cNvPr>
          <p:cNvSpPr txBox="1"/>
          <p:nvPr/>
        </p:nvSpPr>
        <p:spPr>
          <a:xfrm>
            <a:off x="6995317" y="2052298"/>
            <a:ext cx="1981644" cy="3612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210 NuriGothic Bold" panose="020B0600000101010101" charset="-127"/>
                <a:ea typeface="210 NuriGothic Bold" panose="020B0600000101010101" charset="-127"/>
              </a:rPr>
              <a:t>데이터변경 감지</a:t>
            </a:r>
          </a:p>
        </p:txBody>
      </p:sp>
      <p:sp>
        <p:nvSpPr>
          <p:cNvPr id="2053" name="TextBox 2052">
            <a:extLst>
              <a:ext uri="{FF2B5EF4-FFF2-40B4-BE49-F238E27FC236}">
                <a16:creationId xmlns:a16="http://schemas.microsoft.com/office/drawing/2014/main" id="{AC44BD24-6F79-5516-FFBB-C7F04D9131FA}"/>
              </a:ext>
            </a:extLst>
          </p:cNvPr>
          <p:cNvSpPr txBox="1"/>
          <p:nvPr/>
        </p:nvSpPr>
        <p:spPr>
          <a:xfrm>
            <a:off x="7409797" y="9303806"/>
            <a:ext cx="1406071" cy="3518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210 NuriGothic Bold" panose="020B0600000101010101" charset="-127"/>
                <a:ea typeface="210 NuriGothic Bold" panose="020B0600000101010101" charset="-127"/>
              </a:rPr>
              <a:t>UI</a:t>
            </a:r>
            <a:r>
              <a:rPr lang="ko-KR" altLang="en-US" dirty="0">
                <a:latin typeface="210 NuriGothic Bold" panose="020B0600000101010101" charset="-127"/>
                <a:ea typeface="210 NuriGothic Bold" panose="020B0600000101010101" charset="-127"/>
              </a:rPr>
              <a:t> 업데이트</a:t>
            </a:r>
          </a:p>
        </p:txBody>
      </p:sp>
      <p:sp>
        <p:nvSpPr>
          <p:cNvPr id="2054" name="TextBox 2053">
            <a:extLst>
              <a:ext uri="{FF2B5EF4-FFF2-40B4-BE49-F238E27FC236}">
                <a16:creationId xmlns:a16="http://schemas.microsoft.com/office/drawing/2014/main" id="{0A1F9913-5D4C-04DB-3F0D-F9E9D9C7D9EC}"/>
              </a:ext>
            </a:extLst>
          </p:cNvPr>
          <p:cNvSpPr txBox="1"/>
          <p:nvPr/>
        </p:nvSpPr>
        <p:spPr>
          <a:xfrm>
            <a:off x="2477450" y="9303806"/>
            <a:ext cx="14997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210 NuriGothic Bold" panose="020B0600000101010101" charset="-127"/>
                <a:ea typeface="210 NuriGothic Bold" panose="020B0600000101010101" charset="-127"/>
              </a:rPr>
              <a:t>UI</a:t>
            </a:r>
            <a:r>
              <a:rPr lang="ko-KR" altLang="en-US" dirty="0">
                <a:latin typeface="210 NuriGothic Bold" panose="020B0600000101010101" charset="-127"/>
                <a:ea typeface="210 NuriGothic Bold" panose="020B0600000101010101" charset="-127"/>
              </a:rPr>
              <a:t> 업데이트</a:t>
            </a:r>
          </a:p>
        </p:txBody>
      </p:sp>
      <p:sp>
        <p:nvSpPr>
          <p:cNvPr id="2055" name="TextBox 2054">
            <a:extLst>
              <a:ext uri="{FF2B5EF4-FFF2-40B4-BE49-F238E27FC236}">
                <a16:creationId xmlns:a16="http://schemas.microsoft.com/office/drawing/2014/main" id="{F35242A8-9924-43C5-3467-11EF06225839}"/>
              </a:ext>
            </a:extLst>
          </p:cNvPr>
          <p:cNvSpPr txBox="1"/>
          <p:nvPr/>
        </p:nvSpPr>
        <p:spPr>
          <a:xfrm>
            <a:off x="10028273" y="3841914"/>
            <a:ext cx="7946694" cy="3554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3000" dirty="0">
                <a:solidFill>
                  <a:srgbClr val="9EE6B5"/>
                </a:solidFill>
              </a:rPr>
              <a:t>실시간 데이터 동기화</a:t>
            </a:r>
            <a:endParaRPr lang="en-US" altLang="ko-KR" sz="3000" dirty="0">
              <a:solidFill>
                <a:srgbClr val="9EE6B5"/>
              </a:solidFill>
            </a:endParaRPr>
          </a:p>
          <a:p>
            <a:r>
              <a:rPr lang="en-US" altLang="ko-KR" sz="2500" dirty="0"/>
              <a:t>     </a:t>
            </a:r>
            <a:r>
              <a:rPr lang="en-US" altLang="ko-KR" sz="2500" dirty="0" err="1"/>
              <a:t>FireStore</a:t>
            </a:r>
            <a:r>
              <a:rPr lang="ko-KR" altLang="en-US" sz="2500" dirty="0"/>
              <a:t>의 데이터 값이 변경되면 앱에 즉시 적용</a:t>
            </a:r>
            <a:endParaRPr lang="en-US" altLang="ko-KR" sz="2500" dirty="0"/>
          </a:p>
          <a:p>
            <a:endParaRPr lang="en-US" altLang="ko-KR" sz="3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3000" dirty="0">
                <a:solidFill>
                  <a:srgbClr val="9EE6B5"/>
                </a:solidFill>
              </a:rPr>
              <a:t>서버리스 </a:t>
            </a:r>
            <a:r>
              <a:rPr lang="ko-KR" altLang="en-US" sz="3000" dirty="0" err="1">
                <a:solidFill>
                  <a:srgbClr val="9EE6B5"/>
                </a:solidFill>
              </a:rPr>
              <a:t>아키텍쳐</a:t>
            </a:r>
            <a:endParaRPr lang="en-US" altLang="ko-KR" sz="3000" dirty="0">
              <a:solidFill>
                <a:srgbClr val="9EE6B5"/>
              </a:solidFill>
            </a:endParaRPr>
          </a:p>
          <a:p>
            <a:r>
              <a:rPr lang="ko-KR" altLang="en-US" sz="2500" dirty="0"/>
              <a:t>    </a:t>
            </a:r>
            <a:r>
              <a:rPr lang="ko-KR" altLang="en-US" sz="2500" dirty="0" err="1"/>
              <a:t>백엔드</a:t>
            </a:r>
            <a:r>
              <a:rPr lang="ko-KR" altLang="en-US" sz="2500" dirty="0"/>
              <a:t> 서버 없이</a:t>
            </a:r>
            <a:r>
              <a:rPr lang="en-US" altLang="ko-KR" sz="2500" dirty="0"/>
              <a:t> DB, </a:t>
            </a:r>
            <a:r>
              <a:rPr lang="ko-KR" altLang="en-US" sz="2500" dirty="0"/>
              <a:t>스토리지</a:t>
            </a:r>
            <a:r>
              <a:rPr lang="en-US" altLang="ko-KR" sz="2500" dirty="0"/>
              <a:t>, </a:t>
            </a:r>
            <a:r>
              <a:rPr lang="ko-KR" altLang="en-US" sz="2500" dirty="0"/>
              <a:t>함수 사용가능</a:t>
            </a:r>
            <a:endParaRPr lang="en-US" altLang="ko-KR" sz="2500" dirty="0"/>
          </a:p>
          <a:p>
            <a:endParaRPr lang="en-US" altLang="ko-KR" sz="3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3000" dirty="0">
                <a:solidFill>
                  <a:srgbClr val="9EE6B5"/>
                </a:solidFill>
              </a:rPr>
              <a:t>무료 요금제와 유연한 확장성</a:t>
            </a:r>
            <a:endParaRPr lang="en-US" altLang="ko-KR" sz="3000" dirty="0">
              <a:solidFill>
                <a:srgbClr val="9EE6B5"/>
              </a:solidFill>
            </a:endParaRPr>
          </a:p>
          <a:p>
            <a:r>
              <a:rPr lang="ko-KR" altLang="en-US" sz="2500" dirty="0"/>
              <a:t>    시작은 </a:t>
            </a:r>
            <a:r>
              <a:rPr lang="ko-KR" altLang="en-US" sz="2500" dirty="0" err="1"/>
              <a:t>무료고</a:t>
            </a:r>
            <a:r>
              <a:rPr lang="ko-KR" altLang="en-US" sz="2500" dirty="0"/>
              <a:t> 가능</a:t>
            </a:r>
            <a:r>
              <a:rPr lang="en-US" altLang="ko-KR" sz="2500" dirty="0"/>
              <a:t>, </a:t>
            </a:r>
            <a:r>
              <a:rPr lang="ko-KR" altLang="en-US" sz="2500" dirty="0"/>
              <a:t>사용량 </a:t>
            </a:r>
            <a:r>
              <a:rPr lang="ko-KR" altLang="en-US" sz="2500" dirty="0" err="1"/>
              <a:t>증가시</a:t>
            </a:r>
            <a:r>
              <a:rPr lang="ko-KR" altLang="en-US" sz="2500" dirty="0"/>
              <a:t> 유료로 확장가능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29C5D3-5C00-BAC6-C1D3-237CDE9EC71D}"/>
              </a:ext>
            </a:extLst>
          </p:cNvPr>
          <p:cNvSpPr txBox="1"/>
          <p:nvPr/>
        </p:nvSpPr>
        <p:spPr>
          <a:xfrm>
            <a:off x="16195383" y="314235"/>
            <a:ext cx="14351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>
                <a:latin typeface="210 NuriGothic Regular" panose="020B0600000101010101" charset="-127"/>
                <a:ea typeface="210 NuriGothic Regular" panose="020B0600000101010101" charset="-127"/>
              </a:rPr>
              <a:t>분리수</a:t>
            </a:r>
            <a:r>
              <a:rPr lang="en-US" altLang="ko-KR" sz="2000" dirty="0">
                <a:latin typeface="210 NuriGothic Regular" panose="020B0600000101010101" charset="-127"/>
                <a:ea typeface="210 NuriGothic Regular" panose="020B0600000101010101" charset="-127"/>
              </a:rPr>
              <a:t>GO</a:t>
            </a:r>
            <a:endParaRPr lang="ko-KR" altLang="en-US" sz="2000" dirty="0">
              <a:latin typeface="210 NuriGothic Regular" panose="020B0600000101010101" charset="-127"/>
              <a:ea typeface="210 NuriGothic Regular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028197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9F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8E9DA6E-7658-FDC8-3AB8-93A4112C8E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:a16="http://schemas.microsoft.com/office/drawing/2014/main" id="{AFB4DF9A-9C61-950D-E16E-5CCEDE4461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58800" y="4165600"/>
            <a:ext cx="1714500" cy="977900"/>
          </a:xfrm>
          <a:prstGeom prst="rect">
            <a:avLst/>
          </a:prstGeom>
        </p:spPr>
      </p:pic>
      <p:sp>
        <p:nvSpPr>
          <p:cNvPr id="16" name="TextBox 16">
            <a:extLst>
              <a:ext uri="{FF2B5EF4-FFF2-40B4-BE49-F238E27FC236}">
                <a16:creationId xmlns:a16="http://schemas.microsoft.com/office/drawing/2014/main" id="{868A08AA-8349-22B3-C197-6F4A00C3D1CD}"/>
              </a:ext>
            </a:extLst>
          </p:cNvPr>
          <p:cNvSpPr txBox="1"/>
          <p:nvPr/>
        </p:nvSpPr>
        <p:spPr>
          <a:xfrm>
            <a:off x="-344996" y="428231"/>
            <a:ext cx="8280400" cy="1667269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07070"/>
              </a:lnSpc>
            </a:pPr>
            <a:r>
              <a:rPr lang="ko-KR" altLang="en-US" sz="7500" b="0" i="0" u="none" strike="noStrike" dirty="0">
                <a:ea typeface="210 NuriGothic Bold"/>
              </a:rPr>
              <a:t>서비스 소개</a:t>
            </a:r>
            <a:endParaRPr lang="ko-KR" sz="7500" b="0" i="0" u="none" strike="noStrike" dirty="0">
              <a:ea typeface="210 NuriGothic Bold"/>
            </a:endParaRPr>
          </a:p>
        </p:txBody>
      </p:sp>
      <p:pic>
        <p:nvPicPr>
          <p:cNvPr id="36" name="Picture 36">
            <a:extLst>
              <a:ext uri="{FF2B5EF4-FFF2-40B4-BE49-F238E27FC236}">
                <a16:creationId xmlns:a16="http://schemas.microsoft.com/office/drawing/2014/main" id="{B1585B9B-73A9-83F1-615B-37BF145804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00600" y="2794000"/>
            <a:ext cx="1714500" cy="977900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06A6558F-3D78-725E-60E0-66F369C9DBEE}"/>
              </a:ext>
            </a:extLst>
          </p:cNvPr>
          <p:cNvSpPr txBox="1"/>
          <p:nvPr/>
        </p:nvSpPr>
        <p:spPr>
          <a:xfrm>
            <a:off x="6324600" y="907922"/>
            <a:ext cx="5105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210 NuriGothic Bold" panose="020B0600000101010101" charset="-127"/>
                <a:ea typeface="210 NuriGothic Bold" panose="020B0600000101010101" charset="-127"/>
              </a:rPr>
              <a:t>&lt;</a:t>
            </a:r>
            <a:r>
              <a:rPr lang="en-US" altLang="ko-KR" sz="4000" dirty="0" err="1">
                <a:latin typeface="210 NuriGothic Bold" panose="020B0600000101010101" charset="-127"/>
                <a:ea typeface="210 NuriGothic Bold" panose="020B0600000101010101" charset="-127"/>
              </a:rPr>
              <a:t>KakaoMap</a:t>
            </a:r>
            <a:r>
              <a:rPr lang="en-US" altLang="ko-KR" sz="4000" dirty="0">
                <a:latin typeface="210 NuriGothic Bold" panose="020B0600000101010101" charset="-127"/>
                <a:ea typeface="210 NuriGothic Bold" panose="020B0600000101010101" charset="-127"/>
              </a:rPr>
              <a:t> API&gt;</a:t>
            </a:r>
            <a:endParaRPr lang="ko-KR" altLang="en-US" sz="4000" dirty="0">
              <a:latin typeface="210 NuriGothic Bold" panose="020B0600000101010101" charset="-127"/>
              <a:ea typeface="210 NuriGothic Bold" panose="020B0600000101010101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1F459A-06ED-DE67-9678-9ACDAAAB570D}"/>
              </a:ext>
            </a:extLst>
          </p:cNvPr>
          <p:cNvSpPr txBox="1"/>
          <p:nvPr/>
        </p:nvSpPr>
        <p:spPr>
          <a:xfrm>
            <a:off x="16195383" y="314235"/>
            <a:ext cx="14351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>
                <a:latin typeface="210 NuriGothic Regular" panose="020B0600000101010101" charset="-127"/>
                <a:ea typeface="210 NuriGothic Regular" panose="020B0600000101010101" charset="-127"/>
              </a:rPr>
              <a:t>분리수</a:t>
            </a:r>
            <a:r>
              <a:rPr lang="en-US" altLang="ko-KR" sz="2000" dirty="0">
                <a:latin typeface="210 NuriGothic Regular" panose="020B0600000101010101" charset="-127"/>
                <a:ea typeface="210 NuriGothic Regular" panose="020B0600000101010101" charset="-127"/>
              </a:rPr>
              <a:t>GO</a:t>
            </a:r>
            <a:endParaRPr lang="ko-KR" altLang="en-US" sz="2000" dirty="0">
              <a:latin typeface="210 NuriGothic Regular" panose="020B0600000101010101" charset="-127"/>
              <a:ea typeface="210 NuriGothic Regular" panose="020B0600000101010101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009A81C7-32CB-99B0-1F0C-A975BB4BC3F4}"/>
              </a:ext>
            </a:extLst>
          </p:cNvPr>
          <p:cNvGrpSpPr/>
          <p:nvPr/>
        </p:nvGrpSpPr>
        <p:grpSpPr>
          <a:xfrm>
            <a:off x="1981200" y="2476500"/>
            <a:ext cx="13792200" cy="7100094"/>
            <a:chOff x="1981200" y="2575190"/>
            <a:chExt cx="13792200" cy="7100094"/>
          </a:xfrm>
        </p:grpSpPr>
        <p:pic>
          <p:nvPicPr>
            <p:cNvPr id="12" name="그림 11" descr="블랙, 어둠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F8D1DA75-1083-E7CC-84A7-8CF10999CC3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81200" y="2575190"/>
              <a:ext cx="1973675" cy="1986603"/>
            </a:xfrm>
            <a:prstGeom prst="rect">
              <a:avLst/>
            </a:prstGeom>
          </p:spPr>
        </p:pic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055C1C03-DA02-13E2-6C26-063B516C9BB5}"/>
                </a:ext>
              </a:extLst>
            </p:cNvPr>
            <p:cNvSpPr/>
            <p:nvPr/>
          </p:nvSpPr>
          <p:spPr>
            <a:xfrm>
              <a:off x="6072977" y="2809640"/>
              <a:ext cx="2606872" cy="1517705"/>
            </a:xfrm>
            <a:prstGeom prst="roundRect">
              <a:avLst>
                <a:gd name="adj" fmla="val 14165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b="1" dirty="0">
                  <a:solidFill>
                    <a:schemeClr val="tx1"/>
                  </a:solidFill>
                </a:rPr>
                <a:t>Android</a:t>
              </a:r>
            </a:p>
            <a:p>
              <a:pPr algn="ctr"/>
              <a:r>
                <a:rPr lang="en-US" altLang="ko-KR" sz="3200" b="1" dirty="0">
                  <a:solidFill>
                    <a:schemeClr val="tx1"/>
                  </a:solidFill>
                </a:rPr>
                <a:t>App</a:t>
              </a:r>
              <a:endParaRPr lang="ko-KR" altLang="en-US" sz="3200" b="1" dirty="0">
                <a:solidFill>
                  <a:schemeClr val="tx1"/>
                </a:solidFill>
              </a:endParaRPr>
            </a:p>
          </p:txBody>
        </p:sp>
        <p:cxnSp>
          <p:nvCxnSpPr>
            <p:cNvPr id="24" name="직선 화살표 연결선 23">
              <a:extLst>
                <a:ext uri="{FF2B5EF4-FFF2-40B4-BE49-F238E27FC236}">
                  <a16:creationId xmlns:a16="http://schemas.microsoft.com/office/drawing/2014/main" id="{5DADC7EF-12C5-7E1F-D6F6-FDCDF0624E69}"/>
                </a:ext>
              </a:extLst>
            </p:cNvPr>
            <p:cNvCxnSpPr/>
            <p:nvPr/>
          </p:nvCxnSpPr>
          <p:spPr>
            <a:xfrm>
              <a:off x="3954875" y="3486788"/>
              <a:ext cx="1782274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4456102E-ECA1-41F8-A32E-4CE7B9EFF693}"/>
                </a:ext>
              </a:extLst>
            </p:cNvPr>
            <p:cNvSpPr/>
            <p:nvPr/>
          </p:nvSpPr>
          <p:spPr>
            <a:xfrm>
              <a:off x="11988236" y="7861834"/>
              <a:ext cx="2606872" cy="1517705"/>
            </a:xfrm>
            <a:prstGeom prst="roundRect">
              <a:avLst>
                <a:gd name="adj" fmla="val 14165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b="1" dirty="0" err="1">
                  <a:solidFill>
                    <a:schemeClr val="tx1"/>
                  </a:solidFill>
                </a:rPr>
                <a:t>KakaoMap</a:t>
              </a:r>
              <a:endParaRPr lang="en-US" altLang="ko-KR" sz="3200" b="1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3200" b="1" dirty="0">
                  <a:solidFill>
                    <a:schemeClr val="tx1"/>
                  </a:solidFill>
                </a:rPr>
                <a:t>API</a:t>
              </a:r>
              <a:endParaRPr lang="ko-KR" altLang="en-US" sz="3200" b="1" dirty="0">
                <a:solidFill>
                  <a:schemeClr val="tx1"/>
                </a:solidFill>
              </a:endParaRPr>
            </a:p>
          </p:txBody>
        </p:sp>
        <p:cxnSp>
          <p:nvCxnSpPr>
            <p:cNvPr id="30" name="직선 화살표 연결선 29">
              <a:extLst>
                <a:ext uri="{FF2B5EF4-FFF2-40B4-BE49-F238E27FC236}">
                  <a16:creationId xmlns:a16="http://schemas.microsoft.com/office/drawing/2014/main" id="{26EFD8C1-E1CE-D342-1712-67401E1CF5DD}"/>
                </a:ext>
              </a:extLst>
            </p:cNvPr>
            <p:cNvCxnSpPr/>
            <p:nvPr/>
          </p:nvCxnSpPr>
          <p:spPr>
            <a:xfrm>
              <a:off x="9287312" y="3568491"/>
              <a:ext cx="1782274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46111885-29B1-4775-DFD2-BD035B126B31}"/>
                </a:ext>
              </a:extLst>
            </p:cNvPr>
            <p:cNvGrpSpPr/>
            <p:nvPr/>
          </p:nvGrpSpPr>
          <p:grpSpPr>
            <a:xfrm>
              <a:off x="6105076" y="4898395"/>
              <a:ext cx="2600491" cy="2414601"/>
              <a:chOff x="4343400" y="6093963"/>
              <a:chExt cx="2356418" cy="2173737"/>
            </a:xfrm>
          </p:grpSpPr>
          <p:sp>
            <p:nvSpPr>
              <p:cNvPr id="35" name="사각형: 둥근 모서리 34">
                <a:extLst>
                  <a:ext uri="{FF2B5EF4-FFF2-40B4-BE49-F238E27FC236}">
                    <a16:creationId xmlns:a16="http://schemas.microsoft.com/office/drawing/2014/main" id="{F5F02D30-063A-BDA7-2F39-1E8CA46CEE0E}"/>
                  </a:ext>
                </a:extLst>
              </p:cNvPr>
              <p:cNvSpPr/>
              <p:nvPr/>
            </p:nvSpPr>
            <p:spPr>
              <a:xfrm>
                <a:off x="4343400" y="6134100"/>
                <a:ext cx="2356418" cy="2133600"/>
              </a:xfrm>
              <a:prstGeom prst="roundRect">
                <a:avLst>
                  <a:gd name="adj" fmla="val 6654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39" name="직선 연결선 38">
                <a:extLst>
                  <a:ext uri="{FF2B5EF4-FFF2-40B4-BE49-F238E27FC236}">
                    <a16:creationId xmlns:a16="http://schemas.microsoft.com/office/drawing/2014/main" id="{C1CFDF27-465B-86D9-798B-2A94E2DCF9A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43400" y="6743700"/>
                <a:ext cx="2340352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연결선 46">
                <a:extLst>
                  <a:ext uri="{FF2B5EF4-FFF2-40B4-BE49-F238E27FC236}">
                    <a16:creationId xmlns:a16="http://schemas.microsoft.com/office/drawing/2014/main" id="{1C323779-4668-92F5-48B9-83C607EA083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59466" y="7734300"/>
                <a:ext cx="2340352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235EBF6A-279B-99DC-4659-684F9E435878}"/>
                  </a:ext>
                </a:extLst>
              </p:cNvPr>
              <p:cNvSpPr txBox="1"/>
              <p:nvPr/>
            </p:nvSpPr>
            <p:spPr>
              <a:xfrm>
                <a:off x="4495800" y="6093963"/>
                <a:ext cx="20574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3600" dirty="0"/>
                  <a:t>UI Layer</a:t>
                </a:r>
                <a:endParaRPr lang="ko-KR" altLang="en-US" sz="3600" dirty="0"/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3A13E78-FB41-12EA-C49C-038684FC259C}"/>
                  </a:ext>
                </a:extLst>
              </p:cNvPr>
              <p:cNvSpPr txBox="1"/>
              <p:nvPr/>
            </p:nvSpPr>
            <p:spPr>
              <a:xfrm>
                <a:off x="4359466" y="6822225"/>
                <a:ext cx="2324286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800" dirty="0"/>
                  <a:t>Map Display,</a:t>
                </a:r>
              </a:p>
              <a:p>
                <a:pPr algn="ctr"/>
                <a:r>
                  <a:rPr lang="en-US" altLang="ko-KR" sz="2800" dirty="0"/>
                  <a:t>Marker</a:t>
                </a:r>
                <a:endParaRPr lang="ko-KR" altLang="en-US" sz="2800" dirty="0"/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16B312CD-3032-C719-F189-5F172366698C}"/>
                  </a:ext>
                </a:extLst>
              </p:cNvPr>
              <p:cNvSpPr txBox="1"/>
              <p:nvPr/>
            </p:nvSpPr>
            <p:spPr>
              <a:xfrm>
                <a:off x="4484876" y="7760340"/>
                <a:ext cx="219887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400" dirty="0" err="1"/>
                  <a:t>KakaoMap</a:t>
                </a:r>
                <a:r>
                  <a:rPr lang="en-US" altLang="ko-KR" sz="2400" dirty="0"/>
                  <a:t> SDK</a:t>
                </a:r>
                <a:endParaRPr lang="ko-KR" altLang="en-US" sz="2400" dirty="0"/>
              </a:p>
            </p:txBody>
          </p:sp>
        </p:grpSp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5137A58F-7786-2DAE-8080-FD8D8BC2030C}"/>
                </a:ext>
              </a:extLst>
            </p:cNvPr>
            <p:cNvGrpSpPr/>
            <p:nvPr/>
          </p:nvGrpSpPr>
          <p:grpSpPr>
            <a:xfrm>
              <a:off x="11829173" y="2809640"/>
              <a:ext cx="2924998" cy="2387751"/>
              <a:chOff x="3973951" y="7393437"/>
              <a:chExt cx="2650468" cy="2149565"/>
            </a:xfrm>
          </p:grpSpPr>
          <p:sp>
            <p:nvSpPr>
              <p:cNvPr id="53" name="사각형: 둥근 모서리 52">
                <a:extLst>
                  <a:ext uri="{FF2B5EF4-FFF2-40B4-BE49-F238E27FC236}">
                    <a16:creationId xmlns:a16="http://schemas.microsoft.com/office/drawing/2014/main" id="{A515CAF2-0FA0-54A9-1482-62F96AEC43EF}"/>
                  </a:ext>
                </a:extLst>
              </p:cNvPr>
              <p:cNvSpPr/>
              <p:nvPr/>
            </p:nvSpPr>
            <p:spPr>
              <a:xfrm>
                <a:off x="3973951" y="7393437"/>
                <a:ext cx="2650468" cy="2149565"/>
              </a:xfrm>
              <a:prstGeom prst="roundRect">
                <a:avLst>
                  <a:gd name="adj" fmla="val 8564"/>
                </a:avLst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4000" dirty="0">
                    <a:solidFill>
                      <a:schemeClr val="tx1"/>
                    </a:solidFill>
                  </a:rPr>
                  <a:t>Firebase</a:t>
                </a:r>
              </a:p>
              <a:p>
                <a:pPr algn="ctr"/>
                <a:endParaRPr lang="en-US" altLang="ko-KR" sz="4000" dirty="0">
                  <a:solidFill>
                    <a:schemeClr val="tx1"/>
                  </a:solidFill>
                </a:endParaRPr>
              </a:p>
              <a:p>
                <a:pPr algn="ctr"/>
                <a:endParaRPr lang="en-US" altLang="ko-KR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4" name="순서도: 자기 디스크 53">
                <a:extLst>
                  <a:ext uri="{FF2B5EF4-FFF2-40B4-BE49-F238E27FC236}">
                    <a16:creationId xmlns:a16="http://schemas.microsoft.com/office/drawing/2014/main" id="{5E6CCD2F-6FED-C3C0-7006-FAEB64A9A5A9}"/>
                  </a:ext>
                </a:extLst>
              </p:cNvPr>
              <p:cNvSpPr/>
              <p:nvPr/>
            </p:nvSpPr>
            <p:spPr>
              <a:xfrm>
                <a:off x="4499085" y="8214166"/>
                <a:ext cx="1600200" cy="1060831"/>
              </a:xfrm>
              <a:prstGeom prst="flowChartMagneticDisk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FF2290CA-B932-76D8-E869-BD82B7485C1E}"/>
                  </a:ext>
                </a:extLst>
              </p:cNvPr>
              <p:cNvSpPr txBox="1"/>
              <p:nvPr/>
            </p:nvSpPr>
            <p:spPr>
              <a:xfrm>
                <a:off x="4552272" y="8624170"/>
                <a:ext cx="16002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800" dirty="0"/>
                  <a:t>Database</a:t>
                </a:r>
                <a:endParaRPr lang="ko-KR" altLang="en-US" sz="2800" dirty="0"/>
              </a:p>
            </p:txBody>
          </p:sp>
        </p:grpSp>
        <p:cxnSp>
          <p:nvCxnSpPr>
            <p:cNvPr id="57" name="직선 화살표 연결선 56">
              <a:extLst>
                <a:ext uri="{FF2B5EF4-FFF2-40B4-BE49-F238E27FC236}">
                  <a16:creationId xmlns:a16="http://schemas.microsoft.com/office/drawing/2014/main" id="{1613D184-3366-D042-74DE-629BDD00F5C8}"/>
                </a:ext>
              </a:extLst>
            </p:cNvPr>
            <p:cNvCxnSpPr>
              <a:cxnSpLocks/>
            </p:cNvCxnSpPr>
            <p:nvPr/>
          </p:nvCxnSpPr>
          <p:spPr>
            <a:xfrm>
              <a:off x="13243274" y="5593514"/>
              <a:ext cx="0" cy="2066711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화살표 연결선 60">
              <a:extLst>
                <a:ext uri="{FF2B5EF4-FFF2-40B4-BE49-F238E27FC236}">
                  <a16:creationId xmlns:a16="http://schemas.microsoft.com/office/drawing/2014/main" id="{5E030B03-3FE2-56CD-44D6-55A6D3AA155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474521" y="8620685"/>
              <a:ext cx="4261426" cy="7325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8" name="직선 연결선 2057">
              <a:extLst>
                <a:ext uri="{FF2B5EF4-FFF2-40B4-BE49-F238E27FC236}">
                  <a16:creationId xmlns:a16="http://schemas.microsoft.com/office/drawing/2014/main" id="{A3F36520-076B-5D60-5489-064AEA5CE5BD}"/>
                </a:ext>
              </a:extLst>
            </p:cNvPr>
            <p:cNvCxnSpPr>
              <a:cxnSpLocks/>
              <a:stCxn id="35" idx="2"/>
            </p:cNvCxnSpPr>
            <p:nvPr/>
          </p:nvCxnSpPr>
          <p:spPr>
            <a:xfrm>
              <a:off x="7405322" y="7312996"/>
              <a:ext cx="8865" cy="1627836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62" name="TextBox 2061">
              <a:extLst>
                <a:ext uri="{FF2B5EF4-FFF2-40B4-BE49-F238E27FC236}">
                  <a16:creationId xmlns:a16="http://schemas.microsoft.com/office/drawing/2014/main" id="{AD2734FF-79EA-231F-7DEC-C117E4961963}"/>
                </a:ext>
              </a:extLst>
            </p:cNvPr>
            <p:cNvSpPr txBox="1"/>
            <p:nvPr/>
          </p:nvSpPr>
          <p:spPr>
            <a:xfrm>
              <a:off x="9034156" y="3074265"/>
              <a:ext cx="2440710" cy="4102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/>
                <a:t>2. </a:t>
              </a:r>
              <a:r>
                <a:rPr lang="ko-KR" altLang="en-US" b="1" dirty="0"/>
                <a:t>위치 정보를 요청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516BBFA-A8EE-2F39-964A-E7A0BC2617D8}"/>
                </a:ext>
              </a:extLst>
            </p:cNvPr>
            <p:cNvSpPr txBox="1"/>
            <p:nvPr/>
          </p:nvSpPr>
          <p:spPr>
            <a:xfrm>
              <a:off x="2204198" y="4631227"/>
              <a:ext cx="14534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/>
                <a:t>1. </a:t>
              </a:r>
              <a:r>
                <a:rPr lang="ko-KR" altLang="en-US" b="1" dirty="0"/>
                <a:t>앱을 실행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B86D185-5C8F-F9A9-D782-FF2A6B731CF2}"/>
                </a:ext>
              </a:extLst>
            </p:cNvPr>
            <p:cNvSpPr txBox="1"/>
            <p:nvPr/>
          </p:nvSpPr>
          <p:spPr>
            <a:xfrm>
              <a:off x="13332690" y="6401528"/>
              <a:ext cx="2440710" cy="4102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/>
                <a:t>3. </a:t>
              </a:r>
              <a:r>
                <a:rPr lang="ko-KR" altLang="en-US" b="1" dirty="0"/>
                <a:t>위도</a:t>
              </a:r>
              <a:r>
                <a:rPr lang="en-US" altLang="ko-KR" b="1" dirty="0"/>
                <a:t>/</a:t>
              </a:r>
              <a:r>
                <a:rPr lang="ko-KR" altLang="en-US" b="1" dirty="0"/>
                <a:t>경도 반환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16801E8-0378-E0ED-3A22-72FAA1A04607}"/>
                </a:ext>
              </a:extLst>
            </p:cNvPr>
            <p:cNvSpPr txBox="1"/>
            <p:nvPr/>
          </p:nvSpPr>
          <p:spPr>
            <a:xfrm>
              <a:off x="8458200" y="8073884"/>
              <a:ext cx="2830482" cy="4102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/>
                <a:t>4. </a:t>
              </a:r>
              <a:r>
                <a:rPr lang="ko-KR" altLang="en-US" b="1" dirty="0"/>
                <a:t>데이터를 </a:t>
              </a:r>
              <a:r>
                <a:rPr lang="en-US" altLang="ko-KR" b="1" dirty="0"/>
                <a:t>SDK</a:t>
              </a:r>
              <a:r>
                <a:rPr lang="ko-KR" altLang="en-US" b="1" dirty="0"/>
                <a:t>로 전달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B532BFC-4DC1-E8AA-AEA6-243868275C87}"/>
                </a:ext>
              </a:extLst>
            </p:cNvPr>
            <p:cNvSpPr txBox="1"/>
            <p:nvPr/>
          </p:nvSpPr>
          <p:spPr>
            <a:xfrm>
              <a:off x="6250614" y="9090509"/>
              <a:ext cx="244071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/>
                <a:t>5. </a:t>
              </a:r>
              <a:r>
                <a:rPr lang="ko-KR" altLang="en-US" sz="3200" b="1" dirty="0"/>
                <a:t>마커 표시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551202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9F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11CC696-1EE7-AEC0-714B-2CB39F1B47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:a16="http://schemas.microsoft.com/office/drawing/2014/main" id="{2E58506D-75CB-EBB1-0403-64EE48E1A0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58800" y="4165600"/>
            <a:ext cx="1714500" cy="977900"/>
          </a:xfrm>
          <a:prstGeom prst="rect">
            <a:avLst/>
          </a:prstGeom>
        </p:spPr>
      </p:pic>
      <p:sp>
        <p:nvSpPr>
          <p:cNvPr id="16" name="TextBox 16">
            <a:extLst>
              <a:ext uri="{FF2B5EF4-FFF2-40B4-BE49-F238E27FC236}">
                <a16:creationId xmlns:a16="http://schemas.microsoft.com/office/drawing/2014/main" id="{FF964AA8-6730-4A0D-03A7-B5B7AF64D009}"/>
              </a:ext>
            </a:extLst>
          </p:cNvPr>
          <p:cNvSpPr txBox="1"/>
          <p:nvPr/>
        </p:nvSpPr>
        <p:spPr>
          <a:xfrm>
            <a:off x="-344996" y="428231"/>
            <a:ext cx="8280400" cy="1667269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07070"/>
              </a:lnSpc>
            </a:pPr>
            <a:r>
              <a:rPr lang="ko-KR" altLang="en-US" sz="7500" b="0" i="0" u="none" strike="noStrike" dirty="0">
                <a:ea typeface="210 NuriGothic Bold"/>
              </a:rPr>
              <a:t>서비스 소개</a:t>
            </a:r>
            <a:endParaRPr lang="ko-KR" sz="7500" b="0" i="0" u="none" strike="noStrike" dirty="0">
              <a:ea typeface="210 NuriGothic Bold"/>
            </a:endParaRPr>
          </a:p>
        </p:txBody>
      </p:sp>
      <p:pic>
        <p:nvPicPr>
          <p:cNvPr id="36" name="Picture 36">
            <a:extLst>
              <a:ext uri="{FF2B5EF4-FFF2-40B4-BE49-F238E27FC236}">
                <a16:creationId xmlns:a16="http://schemas.microsoft.com/office/drawing/2014/main" id="{B7BAE2CC-A516-3330-907E-6CC41298CE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00600" y="2794000"/>
            <a:ext cx="1714500" cy="977900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DD20B95A-C157-A597-B801-41550E45F1F2}"/>
              </a:ext>
            </a:extLst>
          </p:cNvPr>
          <p:cNvSpPr txBox="1"/>
          <p:nvPr/>
        </p:nvSpPr>
        <p:spPr>
          <a:xfrm>
            <a:off x="6324600" y="907922"/>
            <a:ext cx="47830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210 NuriGothic Bold" panose="020B0600000101010101" charset="-127"/>
                <a:ea typeface="210 NuriGothic Bold" panose="020B0600000101010101" charset="-127"/>
              </a:rPr>
              <a:t>&lt;</a:t>
            </a:r>
            <a:r>
              <a:rPr lang="en-US" altLang="ko-KR" sz="4000" dirty="0" err="1">
                <a:latin typeface="210 NuriGothic Bold" panose="020B0600000101010101" charset="-127"/>
                <a:ea typeface="210 NuriGothic Bold" panose="020B0600000101010101" charset="-127"/>
              </a:rPr>
              <a:t>Github</a:t>
            </a:r>
            <a:r>
              <a:rPr lang="en-US" altLang="ko-KR" sz="4000" dirty="0">
                <a:latin typeface="210 NuriGothic Bold" panose="020B0600000101010101" charset="-127"/>
                <a:ea typeface="210 NuriGothic Bold" panose="020B0600000101010101" charset="-127"/>
              </a:rPr>
              <a:t>, Slack&gt;</a:t>
            </a:r>
            <a:endParaRPr lang="ko-KR" altLang="en-US" sz="4000" dirty="0">
              <a:latin typeface="210 NuriGothic Bold" panose="020B0600000101010101" charset="-127"/>
              <a:ea typeface="210 NuriGothic Bold" panose="020B0600000101010101" charset="-127"/>
            </a:endParaRPr>
          </a:p>
        </p:txBody>
      </p:sp>
      <p:sp>
        <p:nvSpPr>
          <p:cNvPr id="2055" name="TextBox 2054">
            <a:extLst>
              <a:ext uri="{FF2B5EF4-FFF2-40B4-BE49-F238E27FC236}">
                <a16:creationId xmlns:a16="http://schemas.microsoft.com/office/drawing/2014/main" id="{344E1667-AB10-4210-43EA-0C4DFBE9C259}"/>
              </a:ext>
            </a:extLst>
          </p:cNvPr>
          <p:cNvSpPr txBox="1"/>
          <p:nvPr/>
        </p:nvSpPr>
        <p:spPr>
          <a:xfrm>
            <a:off x="9448800" y="1961664"/>
            <a:ext cx="7946694" cy="3554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3000" dirty="0">
                <a:solidFill>
                  <a:srgbClr val="9EE6B5"/>
                </a:solidFill>
              </a:rPr>
              <a:t>데이터 저장</a:t>
            </a:r>
            <a:endParaRPr lang="en-US" altLang="ko-KR" sz="3000" dirty="0">
              <a:solidFill>
                <a:srgbClr val="9EE6B5"/>
              </a:solidFill>
            </a:endParaRPr>
          </a:p>
          <a:p>
            <a:r>
              <a:rPr lang="en-US" altLang="ko-KR" sz="2500" dirty="0"/>
              <a:t>     </a:t>
            </a:r>
            <a:r>
              <a:rPr lang="en-US" altLang="ko-KR" sz="2500" dirty="0" err="1"/>
              <a:t>FireStore</a:t>
            </a:r>
            <a:r>
              <a:rPr lang="ko-KR" altLang="en-US" sz="2500" dirty="0"/>
              <a:t>에  담을 데이터</a:t>
            </a:r>
            <a:r>
              <a:rPr lang="en-US" altLang="ko-KR" sz="2500" dirty="0"/>
              <a:t>(</a:t>
            </a:r>
            <a:r>
              <a:rPr lang="ko-KR" altLang="en-US" sz="2500" dirty="0"/>
              <a:t>사진</a:t>
            </a:r>
            <a:r>
              <a:rPr lang="en-US" altLang="ko-KR" sz="2500" dirty="0"/>
              <a:t>)</a:t>
            </a:r>
            <a:r>
              <a:rPr lang="ko-KR" altLang="en-US" sz="2500" dirty="0"/>
              <a:t>을 저장</a:t>
            </a:r>
            <a:endParaRPr lang="en-US" altLang="ko-KR" sz="2500" dirty="0"/>
          </a:p>
          <a:p>
            <a:endParaRPr lang="en-US" altLang="ko-KR" sz="3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3000" dirty="0">
                <a:solidFill>
                  <a:srgbClr val="9EE6B5"/>
                </a:solidFill>
              </a:rPr>
              <a:t>마일스톤</a:t>
            </a:r>
            <a:endParaRPr lang="en-US" altLang="ko-KR" sz="3000" dirty="0">
              <a:solidFill>
                <a:srgbClr val="9EE6B5"/>
              </a:solidFill>
            </a:endParaRPr>
          </a:p>
          <a:p>
            <a:r>
              <a:rPr lang="ko-KR" altLang="en-US" sz="2500" dirty="0"/>
              <a:t>    진행도에 따라 마일스톤을 생성하여 표기</a:t>
            </a:r>
            <a:endParaRPr lang="en-US" altLang="ko-KR" sz="2500" dirty="0"/>
          </a:p>
          <a:p>
            <a:endParaRPr lang="en-US" altLang="ko-KR" sz="3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3000" dirty="0" err="1">
                <a:solidFill>
                  <a:srgbClr val="9EE6B5"/>
                </a:solidFill>
              </a:rPr>
              <a:t>리비전</a:t>
            </a:r>
            <a:endParaRPr lang="en-US" altLang="ko-KR" sz="3000" dirty="0">
              <a:solidFill>
                <a:srgbClr val="9EE6B5"/>
              </a:solidFill>
            </a:endParaRPr>
          </a:p>
          <a:p>
            <a:r>
              <a:rPr lang="ko-KR" altLang="en-US" sz="2500" dirty="0"/>
              <a:t>    프로젝트의 수정사항이 존재하면 리비전을 생성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B7CD1C-7726-8932-7DC2-CDCC2A1ABD5B}"/>
              </a:ext>
            </a:extLst>
          </p:cNvPr>
          <p:cNvSpPr txBox="1"/>
          <p:nvPr/>
        </p:nvSpPr>
        <p:spPr>
          <a:xfrm>
            <a:off x="16195383" y="314235"/>
            <a:ext cx="14351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>
                <a:latin typeface="210 NuriGothic Regular" panose="020B0600000101010101" charset="-127"/>
                <a:ea typeface="210 NuriGothic Regular" panose="020B0600000101010101" charset="-127"/>
              </a:rPr>
              <a:t>분리수</a:t>
            </a:r>
            <a:r>
              <a:rPr lang="en-US" altLang="ko-KR" sz="2000" dirty="0">
                <a:latin typeface="210 NuriGothic Regular" panose="020B0600000101010101" charset="-127"/>
                <a:ea typeface="210 NuriGothic Regular" panose="020B0600000101010101" charset="-127"/>
              </a:rPr>
              <a:t>GO</a:t>
            </a:r>
            <a:endParaRPr lang="ko-KR" altLang="en-US" sz="2000" dirty="0">
              <a:latin typeface="210 NuriGothic Regular" panose="020B0600000101010101" charset="-127"/>
              <a:ea typeface="210 NuriGothic Regular" panose="020B0600000101010101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5D4028B-025B-FF5E-73E9-F30BB661E9D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44485" b="32679"/>
          <a:stretch>
            <a:fillRect/>
          </a:stretch>
        </p:blipFill>
        <p:spPr>
          <a:xfrm>
            <a:off x="1949516" y="2761597"/>
            <a:ext cx="6815027" cy="2539881"/>
          </a:xfrm>
          <a:prstGeom prst="rect">
            <a:avLst/>
          </a:prstGeom>
        </p:spPr>
      </p:pic>
      <p:pic>
        <p:nvPicPr>
          <p:cNvPr id="10" name="그림 9" descr="텍스트, 스크린샷, 소프트웨어, 컴퓨터 아이콘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D955448-5AA6-48E8-D9FC-2CD4687FD85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5794804"/>
            <a:ext cx="5181600" cy="405221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A920BF5-E6EB-328E-DF9D-B3E562D8DE1C}"/>
              </a:ext>
            </a:extLst>
          </p:cNvPr>
          <p:cNvSpPr txBox="1"/>
          <p:nvPr/>
        </p:nvSpPr>
        <p:spPr>
          <a:xfrm>
            <a:off x="9486544" y="6769855"/>
            <a:ext cx="794669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3000" dirty="0">
                <a:solidFill>
                  <a:srgbClr val="9EE6B5"/>
                </a:solidFill>
              </a:rPr>
              <a:t>실시간 커뮤니티</a:t>
            </a:r>
            <a:endParaRPr lang="en-US" altLang="ko-KR" sz="3000" dirty="0">
              <a:solidFill>
                <a:srgbClr val="9EE6B5"/>
              </a:solidFill>
            </a:endParaRPr>
          </a:p>
          <a:p>
            <a:r>
              <a:rPr lang="en-US" altLang="ko-KR" sz="2500" dirty="0"/>
              <a:t>     </a:t>
            </a:r>
            <a:r>
              <a:rPr lang="ko-KR" altLang="en-US" sz="2500" dirty="0"/>
              <a:t>관련 지식이 있는 개발자와 서로 소통하며 의견 공유</a:t>
            </a:r>
            <a:endParaRPr lang="en-US" altLang="ko-KR" sz="2500" dirty="0"/>
          </a:p>
          <a:p>
            <a:endParaRPr lang="en-US" altLang="ko-KR" sz="3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3000" dirty="0">
                <a:solidFill>
                  <a:srgbClr val="9EE6B5"/>
                </a:solidFill>
              </a:rPr>
              <a:t>파일공유</a:t>
            </a:r>
            <a:endParaRPr lang="en-US" altLang="ko-KR" sz="3000" dirty="0">
              <a:solidFill>
                <a:srgbClr val="9EE6B5"/>
              </a:solidFill>
            </a:endParaRPr>
          </a:p>
          <a:p>
            <a:r>
              <a:rPr lang="ko-KR" altLang="en-US" sz="2500" dirty="0"/>
              <a:t>    함께  사용되는 자료를 공유하며 커뮤니케이션 활용</a:t>
            </a:r>
            <a:endParaRPr lang="en-US" altLang="ko-KR" sz="2500" dirty="0"/>
          </a:p>
        </p:txBody>
      </p:sp>
    </p:spTree>
    <p:extLst>
      <p:ext uri="{BB962C8B-B14F-4D97-AF65-F5344CB8AC3E}">
        <p14:creationId xmlns:p14="http://schemas.microsoft.com/office/powerpoint/2010/main" val="15498370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9F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0010620-B679-06CF-51D0-C6B3311244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:a16="http://schemas.microsoft.com/office/drawing/2014/main" id="{C4708507-55FE-29E6-D140-8F9363AF6A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58800" y="4165600"/>
            <a:ext cx="1714500" cy="977900"/>
          </a:xfrm>
          <a:prstGeom prst="rect">
            <a:avLst/>
          </a:prstGeom>
        </p:spPr>
      </p:pic>
      <p:sp>
        <p:nvSpPr>
          <p:cNvPr id="16" name="TextBox 16">
            <a:extLst>
              <a:ext uri="{FF2B5EF4-FFF2-40B4-BE49-F238E27FC236}">
                <a16:creationId xmlns:a16="http://schemas.microsoft.com/office/drawing/2014/main" id="{FE16C972-79D4-0428-AE8A-A3F22090030E}"/>
              </a:ext>
            </a:extLst>
          </p:cNvPr>
          <p:cNvSpPr txBox="1"/>
          <p:nvPr/>
        </p:nvSpPr>
        <p:spPr>
          <a:xfrm>
            <a:off x="-344996" y="428231"/>
            <a:ext cx="8280400" cy="1667269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07070"/>
              </a:lnSpc>
            </a:pPr>
            <a:r>
              <a:rPr lang="ko-KR" altLang="en-US" sz="7500" b="0" i="0" u="none" strike="noStrike" dirty="0">
                <a:solidFill>
                  <a:srgbClr val="2F281A"/>
                </a:solidFill>
                <a:ea typeface="210 NuriGothic Bold"/>
              </a:rPr>
              <a:t>기대효과</a:t>
            </a:r>
            <a:endParaRPr lang="ko-KR" sz="7500" b="0" i="0" u="none" strike="noStrike" dirty="0">
              <a:solidFill>
                <a:srgbClr val="6AB77C"/>
              </a:solidFill>
              <a:ea typeface="210 NuriGothic Bold"/>
            </a:endParaRPr>
          </a:p>
        </p:txBody>
      </p:sp>
      <p:pic>
        <p:nvPicPr>
          <p:cNvPr id="36" name="Picture 36">
            <a:extLst>
              <a:ext uri="{FF2B5EF4-FFF2-40B4-BE49-F238E27FC236}">
                <a16:creationId xmlns:a16="http://schemas.microsoft.com/office/drawing/2014/main" id="{7EDD2656-C75C-3CB8-D1EC-D8C735EC2C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00600" y="2794000"/>
            <a:ext cx="1714500" cy="977900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ADA0C7D9-9CB6-DE06-39E8-37B6CF8C2A6F}"/>
              </a:ext>
            </a:extLst>
          </p:cNvPr>
          <p:cNvGrpSpPr/>
          <p:nvPr/>
        </p:nvGrpSpPr>
        <p:grpSpPr>
          <a:xfrm>
            <a:off x="2133600" y="3619500"/>
            <a:ext cx="4042611" cy="3657600"/>
            <a:chOff x="6534151" y="2933700"/>
            <a:chExt cx="4800601" cy="4343400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134F0422-FACF-A2C2-7F2C-FD597A719273}"/>
                </a:ext>
              </a:extLst>
            </p:cNvPr>
            <p:cNvSpPr/>
            <p:nvPr/>
          </p:nvSpPr>
          <p:spPr>
            <a:xfrm>
              <a:off x="6534151" y="2933700"/>
              <a:ext cx="4800601" cy="4141682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" name="그림 2" descr="디자인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9B573ED8-7DFF-1978-E1A8-3D1F50DB97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29400" y="3211618"/>
              <a:ext cx="4648200" cy="4065482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D8462B89-617B-C165-2B10-5F2F1423EF61}"/>
              </a:ext>
            </a:extLst>
          </p:cNvPr>
          <p:cNvSpPr txBox="1"/>
          <p:nvPr/>
        </p:nvSpPr>
        <p:spPr>
          <a:xfrm>
            <a:off x="6642100" y="3543300"/>
            <a:ext cx="9969500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4000" dirty="0">
                <a:solidFill>
                  <a:srgbClr val="9EE6B5"/>
                </a:solidFill>
              </a:rPr>
              <a:t>환경 개선에 기여</a:t>
            </a:r>
            <a:endParaRPr lang="en-US" altLang="ko-KR" sz="4000" dirty="0">
              <a:solidFill>
                <a:srgbClr val="9EE6B5"/>
              </a:solidFill>
            </a:endParaRPr>
          </a:p>
          <a:p>
            <a:r>
              <a:rPr lang="en-US" altLang="ko-KR" sz="2500" dirty="0"/>
              <a:t>        </a:t>
            </a:r>
            <a:r>
              <a:rPr lang="ko-KR" altLang="en-US" sz="2500" dirty="0"/>
              <a:t>사용자들에게 올바른 분리수거에 대해 관심을 갖게 하고 올바른 </a:t>
            </a:r>
            <a:r>
              <a:rPr lang="en-US" altLang="ko-KR" sz="2500" dirty="0"/>
              <a:t>                 </a:t>
            </a:r>
          </a:p>
          <a:p>
            <a:r>
              <a:rPr lang="en-US" altLang="ko-KR" sz="2500" dirty="0"/>
              <a:t>        </a:t>
            </a:r>
            <a:r>
              <a:rPr lang="ko-KR" altLang="en-US" sz="2500" dirty="0"/>
              <a:t>분리수거 방법으로 환경 개선에 이바지함</a:t>
            </a:r>
            <a:endParaRPr lang="en-US" altLang="ko-KR" sz="2500" dirty="0"/>
          </a:p>
          <a:p>
            <a:endParaRPr lang="en-US" altLang="ko-KR" dirty="0"/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4000" dirty="0">
                <a:solidFill>
                  <a:srgbClr val="9EE6B5"/>
                </a:solidFill>
              </a:rPr>
              <a:t>예산절감</a:t>
            </a:r>
            <a:endParaRPr lang="en-US" altLang="ko-KR" sz="4000" dirty="0">
              <a:solidFill>
                <a:srgbClr val="9EE6B5"/>
              </a:solidFill>
            </a:endParaRPr>
          </a:p>
          <a:p>
            <a:r>
              <a:rPr lang="ko-KR" altLang="en-US" sz="2500" dirty="0"/>
              <a:t>         매년 증가되는 우리나라  쓰레기 처리 예산을 줄이고 여러 관련 </a:t>
            </a:r>
            <a:endParaRPr lang="en-US" altLang="ko-KR" sz="2500" dirty="0"/>
          </a:p>
          <a:p>
            <a:r>
              <a:rPr lang="en-US" altLang="ko-KR" sz="2500" dirty="0"/>
              <a:t>         </a:t>
            </a:r>
            <a:r>
              <a:rPr lang="ko-KR" altLang="en-US" sz="2500" dirty="0"/>
              <a:t>사업체들도 함께 비용 절감에 큰 도움이 됨</a:t>
            </a:r>
            <a:endParaRPr lang="en-US" altLang="ko-KR" sz="25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B60906-4773-803E-CB1A-4801073592FA}"/>
              </a:ext>
            </a:extLst>
          </p:cNvPr>
          <p:cNvSpPr txBox="1"/>
          <p:nvPr/>
        </p:nvSpPr>
        <p:spPr>
          <a:xfrm>
            <a:off x="16195383" y="314235"/>
            <a:ext cx="14351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>
                <a:latin typeface="210 NuriGothic Regular" panose="020B0600000101010101" charset="-127"/>
                <a:ea typeface="210 NuriGothic Regular" panose="020B0600000101010101" charset="-127"/>
              </a:rPr>
              <a:t>분리수</a:t>
            </a:r>
            <a:r>
              <a:rPr lang="en-US" altLang="ko-KR" sz="2000" dirty="0">
                <a:latin typeface="210 NuriGothic Regular" panose="020B0600000101010101" charset="-127"/>
                <a:ea typeface="210 NuriGothic Regular" panose="020B0600000101010101" charset="-127"/>
              </a:rPr>
              <a:t>GO</a:t>
            </a:r>
            <a:endParaRPr lang="ko-KR" altLang="en-US" sz="2000" dirty="0">
              <a:latin typeface="210 NuriGothic Regular" panose="020B0600000101010101" charset="-127"/>
              <a:ea typeface="210 NuriGothic Regular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27878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9F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DAEF0BB-5E17-09FF-A167-94E768984E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:a16="http://schemas.microsoft.com/office/drawing/2014/main" id="{679D9DEE-E03E-E1B2-9C3A-2C014315A0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58800" y="4165600"/>
            <a:ext cx="1714500" cy="977900"/>
          </a:xfrm>
          <a:prstGeom prst="rect">
            <a:avLst/>
          </a:prstGeom>
        </p:spPr>
      </p:pic>
      <p:sp>
        <p:nvSpPr>
          <p:cNvPr id="16" name="TextBox 16">
            <a:extLst>
              <a:ext uri="{FF2B5EF4-FFF2-40B4-BE49-F238E27FC236}">
                <a16:creationId xmlns:a16="http://schemas.microsoft.com/office/drawing/2014/main" id="{3962AEAB-39B6-1A30-8A84-C8EB01419F92}"/>
              </a:ext>
            </a:extLst>
          </p:cNvPr>
          <p:cNvSpPr txBox="1"/>
          <p:nvPr/>
        </p:nvSpPr>
        <p:spPr>
          <a:xfrm>
            <a:off x="-344996" y="428231"/>
            <a:ext cx="8280400" cy="1286269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07070"/>
              </a:lnSpc>
            </a:pPr>
            <a:r>
              <a:rPr lang="ko-KR" altLang="en-US" sz="7500" b="0" i="0" u="none" strike="noStrike" dirty="0">
                <a:solidFill>
                  <a:srgbClr val="2F281A"/>
                </a:solidFill>
                <a:ea typeface="210 NuriGothic Bold"/>
              </a:rPr>
              <a:t>시행착오</a:t>
            </a:r>
            <a:endParaRPr lang="ko-KR" sz="7500" b="0" i="0" u="none" strike="noStrike" dirty="0">
              <a:solidFill>
                <a:srgbClr val="6AB77C"/>
              </a:solidFill>
              <a:ea typeface="210 NuriGothic Bold"/>
            </a:endParaRPr>
          </a:p>
        </p:txBody>
      </p:sp>
      <p:pic>
        <p:nvPicPr>
          <p:cNvPr id="36" name="Picture 36">
            <a:extLst>
              <a:ext uri="{FF2B5EF4-FFF2-40B4-BE49-F238E27FC236}">
                <a16:creationId xmlns:a16="http://schemas.microsoft.com/office/drawing/2014/main" id="{1A329EA5-E9E1-BC47-03F1-281A23275C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00600" y="2794000"/>
            <a:ext cx="1714500" cy="9779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1510923-0B2E-7F65-0B28-D6B7FFABAFF7}"/>
              </a:ext>
            </a:extLst>
          </p:cNvPr>
          <p:cNvSpPr txBox="1"/>
          <p:nvPr/>
        </p:nvSpPr>
        <p:spPr>
          <a:xfrm>
            <a:off x="1752600" y="2019300"/>
            <a:ext cx="14859000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4000" dirty="0">
                <a:solidFill>
                  <a:srgbClr val="9EE6B5"/>
                </a:solidFill>
              </a:rPr>
              <a:t>Firebase</a:t>
            </a:r>
            <a:r>
              <a:rPr lang="ko-KR" altLang="en-US" sz="4000" dirty="0">
                <a:solidFill>
                  <a:srgbClr val="9EE6B5"/>
                </a:solidFill>
              </a:rPr>
              <a:t>연동</a:t>
            </a:r>
            <a:endParaRPr lang="en-US" altLang="ko-KR" sz="4000" dirty="0">
              <a:solidFill>
                <a:srgbClr val="9EE6B5"/>
              </a:solidFill>
            </a:endParaRPr>
          </a:p>
          <a:p>
            <a:r>
              <a:rPr lang="en-US" altLang="ko-KR" sz="2500" dirty="0"/>
              <a:t>       -  </a:t>
            </a:r>
            <a:r>
              <a:rPr lang="ko-KR" altLang="en-US" sz="2500" dirty="0"/>
              <a:t>배포를 감안해서 서버 연동이 가능한 </a:t>
            </a:r>
            <a:r>
              <a:rPr lang="en-US" altLang="ko-KR" sz="2500" dirty="0"/>
              <a:t>firebase</a:t>
            </a:r>
            <a:r>
              <a:rPr lang="ko-KR" altLang="en-US" sz="2500" dirty="0"/>
              <a:t>를 </a:t>
            </a:r>
            <a:r>
              <a:rPr lang="en-US" altLang="ko-KR" sz="2500" dirty="0"/>
              <a:t>flutter</a:t>
            </a:r>
            <a:r>
              <a:rPr lang="ko-KR" altLang="en-US" sz="2500" dirty="0"/>
              <a:t>와 연동할 때 처음 사용하는 서비스이다    </a:t>
            </a:r>
            <a:r>
              <a:rPr lang="en-US" altLang="ko-KR" sz="2500" dirty="0"/>
              <a:t>	</a:t>
            </a:r>
            <a:r>
              <a:rPr lang="ko-KR" altLang="en-US" sz="2500" dirty="0"/>
              <a:t>보니 많이 헤매고</a:t>
            </a:r>
            <a:r>
              <a:rPr lang="en-US" altLang="ko-KR" sz="2500" dirty="0"/>
              <a:t>, </a:t>
            </a:r>
            <a:r>
              <a:rPr lang="ko-KR" altLang="en-US" sz="2500" dirty="0"/>
              <a:t>시간도 상당이 오래 걸렸습니다</a:t>
            </a:r>
            <a:r>
              <a:rPr lang="en-US" altLang="ko-KR" sz="2500" dirty="0"/>
              <a:t>.</a:t>
            </a:r>
          </a:p>
          <a:p>
            <a:endParaRPr lang="en-US" altLang="ko-KR" sz="2500" dirty="0"/>
          </a:p>
          <a:p>
            <a:r>
              <a:rPr lang="en-US" altLang="ko-KR" sz="2500" dirty="0"/>
              <a:t>       -  </a:t>
            </a:r>
            <a:r>
              <a:rPr lang="ko-KR" altLang="en-US" sz="2500" dirty="0"/>
              <a:t>해결방안으로 </a:t>
            </a:r>
            <a:r>
              <a:rPr lang="en-US" altLang="ko-KR" sz="2500" dirty="0"/>
              <a:t>LLM</a:t>
            </a:r>
            <a:r>
              <a:rPr lang="ko-KR" altLang="en-US" sz="2500" dirty="0"/>
              <a:t>을 이용하여 </a:t>
            </a:r>
            <a:r>
              <a:rPr lang="en-US" altLang="ko-KR" sz="2500" dirty="0"/>
              <a:t>Firebase</a:t>
            </a:r>
            <a:r>
              <a:rPr lang="ko-KR" altLang="en-US" sz="2500" dirty="0"/>
              <a:t>와</a:t>
            </a:r>
            <a:r>
              <a:rPr lang="en-US" altLang="ko-KR" sz="2500" dirty="0"/>
              <a:t> Flutter</a:t>
            </a:r>
            <a:r>
              <a:rPr lang="ko-KR" altLang="en-US" sz="2500" dirty="0"/>
              <a:t>간의 연동을 명확하게 해야 했고</a:t>
            </a:r>
            <a:r>
              <a:rPr lang="en-US" altLang="ko-KR" sz="2500" dirty="0"/>
              <a:t>, </a:t>
            </a:r>
            <a:r>
              <a:rPr lang="ko-KR" altLang="en-US" sz="2500" dirty="0"/>
              <a:t>의존성 파일도 </a:t>
            </a:r>
            <a:r>
              <a:rPr lang="en-US" altLang="ko-KR" sz="2500" dirty="0"/>
              <a:t>	</a:t>
            </a:r>
            <a:r>
              <a:rPr lang="ko-KR" altLang="en-US" sz="2500" dirty="0"/>
              <a:t>필요하다는 것을 알게 되었고</a:t>
            </a:r>
            <a:r>
              <a:rPr lang="en-US" altLang="ko-KR" sz="2500" dirty="0"/>
              <a:t>, </a:t>
            </a:r>
            <a:r>
              <a:rPr lang="ko-KR" altLang="en-US" sz="2500" dirty="0"/>
              <a:t>필요한 파일과 코드를 제대로 넣어보니 쉽게 연동할 수 있었습니다</a:t>
            </a:r>
            <a:r>
              <a:rPr lang="en-US" altLang="ko-KR" sz="2500" dirty="0"/>
              <a:t>. </a:t>
            </a:r>
            <a:endParaRPr lang="en-US" altLang="ko-KR" dirty="0"/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4000" dirty="0">
                <a:solidFill>
                  <a:srgbClr val="9EE6B5"/>
                </a:solidFill>
              </a:rPr>
              <a:t>외부 </a:t>
            </a:r>
            <a:r>
              <a:rPr lang="en-US" altLang="ko-KR" sz="4000" dirty="0">
                <a:solidFill>
                  <a:srgbClr val="9EE6B5"/>
                </a:solidFill>
              </a:rPr>
              <a:t>API(</a:t>
            </a:r>
            <a:r>
              <a:rPr lang="en-US" altLang="ko-KR" sz="4000" dirty="0" err="1">
                <a:solidFill>
                  <a:srgbClr val="9EE6B5"/>
                </a:solidFill>
              </a:rPr>
              <a:t>KakaoMap</a:t>
            </a:r>
            <a:r>
              <a:rPr lang="en-US" altLang="ko-KR" sz="4000" dirty="0">
                <a:solidFill>
                  <a:srgbClr val="9EE6B5"/>
                </a:solidFill>
              </a:rPr>
              <a:t>)</a:t>
            </a:r>
            <a:r>
              <a:rPr lang="ko-KR" altLang="en-US" sz="4000" dirty="0">
                <a:solidFill>
                  <a:srgbClr val="9EE6B5"/>
                </a:solidFill>
              </a:rPr>
              <a:t>과 연동 </a:t>
            </a:r>
            <a:r>
              <a:rPr lang="en-US" altLang="ko-KR" sz="4000" dirty="0">
                <a:solidFill>
                  <a:srgbClr val="9EE6B5"/>
                </a:solidFill>
              </a:rPr>
              <a:t>&amp; </a:t>
            </a:r>
            <a:r>
              <a:rPr lang="ko-KR" altLang="en-US" sz="4000" dirty="0">
                <a:solidFill>
                  <a:srgbClr val="9EE6B5"/>
                </a:solidFill>
              </a:rPr>
              <a:t>마커 기능</a:t>
            </a:r>
            <a:endParaRPr lang="en-US" altLang="ko-KR" sz="4000" dirty="0">
              <a:solidFill>
                <a:srgbClr val="9EE6B5"/>
              </a:solidFill>
            </a:endParaRPr>
          </a:p>
          <a:p>
            <a:r>
              <a:rPr lang="en-US" altLang="ko-KR" sz="2500" dirty="0"/>
              <a:t>       </a:t>
            </a:r>
            <a:r>
              <a:rPr lang="en-US" altLang="ko-KR" sz="2500" dirty="0">
                <a:latin typeface="+mn-ea"/>
              </a:rPr>
              <a:t>- </a:t>
            </a:r>
            <a:r>
              <a:rPr lang="ko-KR" altLang="en-US" sz="2500" dirty="0">
                <a:latin typeface="+mn-ea"/>
              </a:rPr>
              <a:t>웹 브라우저에서는 잘 나오는 지도가 앱 기반으로 들어가는 순간 오류 발생</a:t>
            </a:r>
            <a:r>
              <a:rPr lang="en-US" altLang="ko-KR" sz="2500" dirty="0">
                <a:latin typeface="+mn-ea"/>
              </a:rPr>
              <a:t>. </a:t>
            </a:r>
            <a:r>
              <a:rPr lang="ko-KR" altLang="en-US" sz="2500" dirty="0">
                <a:latin typeface="+mn-ea"/>
              </a:rPr>
              <a:t>의존성 파일과 </a:t>
            </a:r>
            <a:r>
              <a:rPr lang="en-US" altLang="ko-KR" sz="2500" dirty="0">
                <a:latin typeface="+mn-ea"/>
              </a:rPr>
              <a:t>	API</a:t>
            </a:r>
            <a:r>
              <a:rPr lang="ko-KR" altLang="en-US" sz="2500" dirty="0">
                <a:latin typeface="+mn-ea"/>
              </a:rPr>
              <a:t>코드를 모두 신경을 써야 되다 보니 놓치는 부분이 많았고</a:t>
            </a:r>
            <a:r>
              <a:rPr lang="en-US" altLang="ko-KR" sz="2500" dirty="0">
                <a:latin typeface="+mn-ea"/>
              </a:rPr>
              <a:t>, </a:t>
            </a:r>
            <a:r>
              <a:rPr lang="ko-KR" altLang="en-US" sz="2500" dirty="0">
                <a:latin typeface="+mn-ea"/>
              </a:rPr>
              <a:t>코드도 너무 복잡해지고 길어지는  </a:t>
            </a:r>
            <a:r>
              <a:rPr lang="en-US" altLang="ko-KR" sz="2500" dirty="0">
                <a:latin typeface="+mn-ea"/>
              </a:rPr>
              <a:t>	</a:t>
            </a:r>
            <a:r>
              <a:rPr lang="ko-KR" altLang="en-US" sz="2500" dirty="0">
                <a:latin typeface="+mn-ea"/>
              </a:rPr>
              <a:t>문제가 발생했습니다</a:t>
            </a:r>
            <a:r>
              <a:rPr lang="en-US" altLang="ko-KR" sz="2500" dirty="0">
                <a:latin typeface="+mn-ea"/>
              </a:rPr>
              <a:t>.</a:t>
            </a:r>
          </a:p>
          <a:p>
            <a:endParaRPr lang="en-US" altLang="ko-KR" sz="2500" dirty="0">
              <a:latin typeface="+mn-ea"/>
            </a:endParaRPr>
          </a:p>
          <a:p>
            <a:r>
              <a:rPr lang="en-US" altLang="ko-KR" sz="2500" dirty="0">
                <a:latin typeface="+mn-ea"/>
              </a:rPr>
              <a:t>    - </a:t>
            </a:r>
            <a:r>
              <a:rPr lang="ko-KR" altLang="en-US" sz="2500" dirty="0">
                <a:latin typeface="+mn-ea"/>
              </a:rPr>
              <a:t>해결방안으로 </a:t>
            </a:r>
            <a:r>
              <a:rPr lang="en-US" altLang="ko-KR" sz="2500" dirty="0">
                <a:latin typeface="+mn-ea"/>
              </a:rPr>
              <a:t>LLM</a:t>
            </a:r>
            <a:r>
              <a:rPr lang="ko-KR" altLang="en-US" sz="2500" dirty="0">
                <a:latin typeface="+mn-ea"/>
              </a:rPr>
              <a:t>보다는 외국 </a:t>
            </a:r>
            <a:r>
              <a:rPr lang="ko-KR" altLang="en-US" sz="2500" dirty="0" err="1">
                <a:latin typeface="+mn-ea"/>
              </a:rPr>
              <a:t>블러그와</a:t>
            </a:r>
            <a:r>
              <a:rPr lang="ko-KR" altLang="en-US" sz="2500" dirty="0">
                <a:latin typeface="+mn-ea"/>
              </a:rPr>
              <a:t> </a:t>
            </a:r>
            <a:r>
              <a:rPr lang="en-US" altLang="ko-KR" sz="2500" dirty="0" err="1">
                <a:latin typeface="+mn-ea"/>
              </a:rPr>
              <a:t>github</a:t>
            </a:r>
            <a:r>
              <a:rPr lang="en-US" altLang="ko-KR" sz="2500" dirty="0">
                <a:latin typeface="+mn-ea"/>
              </a:rPr>
              <a:t>, Slack</a:t>
            </a:r>
            <a:r>
              <a:rPr lang="ko-KR" altLang="en-US" sz="2500" dirty="0">
                <a:latin typeface="+mn-ea"/>
              </a:rPr>
              <a:t>을 참고하여 많은 정보를 수집하고</a:t>
            </a:r>
            <a:r>
              <a:rPr lang="en-US" altLang="ko-KR" sz="2500" dirty="0">
                <a:latin typeface="+mn-ea"/>
              </a:rPr>
              <a:t>, </a:t>
            </a:r>
            <a:r>
              <a:rPr lang="ko-KR" altLang="en-US" sz="2500" dirty="0">
                <a:latin typeface="+mn-ea"/>
              </a:rPr>
              <a:t>코드를 </a:t>
            </a:r>
            <a:r>
              <a:rPr lang="en-US" altLang="ko-KR" sz="2500" dirty="0">
                <a:latin typeface="+mn-ea"/>
              </a:rPr>
              <a:t>	</a:t>
            </a:r>
            <a:r>
              <a:rPr lang="ko-KR" altLang="en-US" sz="2500" dirty="0">
                <a:latin typeface="+mn-ea"/>
              </a:rPr>
              <a:t>수정하였습니다</a:t>
            </a:r>
            <a:r>
              <a:rPr lang="en-US" altLang="ko-KR" sz="2500" dirty="0">
                <a:latin typeface="+mn-ea"/>
              </a:rPr>
              <a:t>.(LLM</a:t>
            </a:r>
            <a:r>
              <a:rPr lang="ko-KR" altLang="en-US" sz="2500" dirty="0">
                <a:latin typeface="+mn-ea"/>
              </a:rPr>
              <a:t>에서는 옛날 방식으로 추천해줘서 오류가 발생하고</a:t>
            </a:r>
            <a:r>
              <a:rPr lang="en-US" altLang="ko-KR" sz="2500" dirty="0">
                <a:latin typeface="+mn-ea"/>
              </a:rPr>
              <a:t>, </a:t>
            </a:r>
            <a:r>
              <a:rPr lang="ko-KR" altLang="en-US" sz="2500" dirty="0">
                <a:latin typeface="+mn-ea"/>
              </a:rPr>
              <a:t>지도</a:t>
            </a:r>
            <a:r>
              <a:rPr lang="en-US" altLang="ko-KR" sz="2500" dirty="0">
                <a:latin typeface="+mn-ea"/>
              </a:rPr>
              <a:t>&amp;</a:t>
            </a:r>
            <a:r>
              <a:rPr lang="ko-KR" altLang="en-US" sz="2500" dirty="0">
                <a:latin typeface="+mn-ea"/>
              </a:rPr>
              <a:t>마커가 생기지 </a:t>
            </a:r>
            <a:r>
              <a:rPr lang="en-US" altLang="ko-KR" sz="2500" dirty="0">
                <a:latin typeface="+mn-ea"/>
              </a:rPr>
              <a:t>	</a:t>
            </a:r>
            <a:r>
              <a:rPr lang="ko-KR" altLang="en-US" sz="2500" dirty="0">
                <a:latin typeface="+mn-ea"/>
              </a:rPr>
              <a:t>않는 문제가 지속적으로 발생</a:t>
            </a:r>
            <a:r>
              <a:rPr lang="en-US" altLang="ko-KR" sz="2500" dirty="0">
                <a:latin typeface="+mn-ea"/>
              </a:rPr>
              <a:t>.)</a:t>
            </a:r>
            <a:endParaRPr lang="en-US" altLang="ko-K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6B22BF-C9E4-5B0D-DF1E-3F39AE0F6BCA}"/>
              </a:ext>
            </a:extLst>
          </p:cNvPr>
          <p:cNvSpPr txBox="1"/>
          <p:nvPr/>
        </p:nvSpPr>
        <p:spPr>
          <a:xfrm>
            <a:off x="16195383" y="314235"/>
            <a:ext cx="14351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>
                <a:latin typeface="210 NuriGothic Regular" panose="020B0600000101010101" charset="-127"/>
                <a:ea typeface="210 NuriGothic Regular" panose="020B0600000101010101" charset="-127"/>
              </a:rPr>
              <a:t>분리수</a:t>
            </a:r>
            <a:r>
              <a:rPr lang="en-US" altLang="ko-KR" sz="2000" dirty="0">
                <a:latin typeface="210 NuriGothic Regular" panose="020B0600000101010101" charset="-127"/>
                <a:ea typeface="210 NuriGothic Regular" panose="020B0600000101010101" charset="-127"/>
              </a:rPr>
              <a:t>GO</a:t>
            </a:r>
            <a:endParaRPr lang="ko-KR" altLang="en-US" sz="2000" dirty="0">
              <a:latin typeface="210 NuriGothic Regular" panose="020B0600000101010101" charset="-127"/>
              <a:ea typeface="210 NuriGothic Regular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959242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9F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D769157-38F6-9AAE-571A-E9369AB2E8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:a16="http://schemas.microsoft.com/office/drawing/2014/main" id="{846ECFC7-2E2B-2E79-5D37-F6C4060EF9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58800" y="4165600"/>
            <a:ext cx="1714500" cy="977900"/>
          </a:xfrm>
          <a:prstGeom prst="rect">
            <a:avLst/>
          </a:prstGeom>
        </p:spPr>
      </p:pic>
      <p:sp>
        <p:nvSpPr>
          <p:cNvPr id="16" name="TextBox 16">
            <a:extLst>
              <a:ext uri="{FF2B5EF4-FFF2-40B4-BE49-F238E27FC236}">
                <a16:creationId xmlns:a16="http://schemas.microsoft.com/office/drawing/2014/main" id="{6E22715C-2F9E-86C5-722D-DC8653B35F2C}"/>
              </a:ext>
            </a:extLst>
          </p:cNvPr>
          <p:cNvSpPr txBox="1"/>
          <p:nvPr/>
        </p:nvSpPr>
        <p:spPr>
          <a:xfrm>
            <a:off x="3200400" y="4699000"/>
            <a:ext cx="8280400" cy="1667269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07070"/>
              </a:lnSpc>
            </a:pPr>
            <a:r>
              <a:rPr lang="ko-KR" altLang="en-US" sz="7500" dirty="0">
                <a:solidFill>
                  <a:srgbClr val="2F281A"/>
                </a:solidFill>
                <a:ea typeface="210 NuriGothic Bold"/>
              </a:rPr>
              <a:t>감사합니다</a:t>
            </a:r>
            <a:endParaRPr lang="ko-KR" sz="7500" b="0" i="0" u="none" strike="noStrike" dirty="0">
              <a:solidFill>
                <a:srgbClr val="6AB77C"/>
              </a:solidFill>
              <a:ea typeface="210 NuriGothic Bold"/>
            </a:endParaRPr>
          </a:p>
        </p:txBody>
      </p:sp>
      <p:pic>
        <p:nvPicPr>
          <p:cNvPr id="36" name="Picture 36">
            <a:extLst>
              <a:ext uri="{FF2B5EF4-FFF2-40B4-BE49-F238E27FC236}">
                <a16:creationId xmlns:a16="http://schemas.microsoft.com/office/drawing/2014/main" id="{64F5EED5-EE0A-F418-6747-6FD19CC116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00600" y="2794000"/>
            <a:ext cx="1714500" cy="9779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8CDB8C3-6BFE-771F-63DD-5AA974276A5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1802" r="28447"/>
          <a:stretch>
            <a:fillRect/>
          </a:stretch>
        </p:blipFill>
        <p:spPr>
          <a:xfrm>
            <a:off x="10668000" y="1104900"/>
            <a:ext cx="5257800" cy="8816926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B110F30-6B3B-E1E7-3ECE-D556E0C7E34D}"/>
              </a:ext>
            </a:extLst>
          </p:cNvPr>
          <p:cNvSpPr txBox="1"/>
          <p:nvPr/>
        </p:nvSpPr>
        <p:spPr>
          <a:xfrm>
            <a:off x="16195383" y="314235"/>
            <a:ext cx="14351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>
                <a:latin typeface="210 NuriGothic Regular" panose="020B0600000101010101" charset="-127"/>
                <a:ea typeface="210 NuriGothic Regular" panose="020B0600000101010101" charset="-127"/>
              </a:rPr>
              <a:t>분리수</a:t>
            </a:r>
            <a:r>
              <a:rPr lang="en-US" altLang="ko-KR" sz="2000" dirty="0">
                <a:latin typeface="210 NuriGothic Regular" panose="020B0600000101010101" charset="-127"/>
                <a:ea typeface="210 NuriGothic Regular" panose="020B0600000101010101" charset="-127"/>
              </a:rPr>
              <a:t>GO</a:t>
            </a:r>
            <a:endParaRPr lang="ko-KR" altLang="en-US" sz="2000" dirty="0">
              <a:latin typeface="210 NuriGothic Regular" panose="020B0600000101010101" charset="-127"/>
              <a:ea typeface="210 NuriGothic Regular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901055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EE6B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44600" y="7302500"/>
            <a:ext cx="3378200" cy="1346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0700" y="7302500"/>
            <a:ext cx="3378200" cy="1346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1367327"/>
            <a:ext cx="7632700" cy="1079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2637327"/>
            <a:ext cx="7632700" cy="1079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3907327"/>
            <a:ext cx="7632700" cy="1079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5177327"/>
            <a:ext cx="7632700" cy="10795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2100" y="3708400"/>
            <a:ext cx="6172200" cy="51689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58900" y="1079500"/>
            <a:ext cx="1879600" cy="1879600"/>
          </a:xfrm>
          <a:prstGeom prst="rect">
            <a:avLst/>
          </a:prstGeom>
          <a:effectLst>
            <a:outerShdw dist="116038" dir="2700000">
              <a:srgbClr val="959595">
                <a:alpha val="100000"/>
              </a:srgbClr>
            </a:outerShdw>
          </a:effectLst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52800" y="1079500"/>
            <a:ext cx="1879600" cy="1879600"/>
          </a:xfrm>
          <a:prstGeom prst="rect">
            <a:avLst/>
          </a:prstGeom>
          <a:effectLst>
            <a:outerShdw dist="116038" dir="2700000">
              <a:srgbClr val="959595">
                <a:alpha val="100000"/>
              </a:srgbClr>
            </a:outerShdw>
          </a:effectLst>
        </p:spPr>
      </p:pic>
      <p:sp>
        <p:nvSpPr>
          <p:cNvPr id="14" name="TextBox 14"/>
          <p:cNvSpPr txBox="1"/>
          <p:nvPr/>
        </p:nvSpPr>
        <p:spPr>
          <a:xfrm>
            <a:off x="1866900" y="1333500"/>
            <a:ext cx="850900" cy="1752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9900" b="0" i="0" u="none" strike="noStrike">
                <a:solidFill>
                  <a:srgbClr val="6AB77C"/>
                </a:solidFill>
                <a:ea typeface="210 NuriGothic Bold"/>
              </a:rPr>
              <a:t>목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530600" y="1333500"/>
            <a:ext cx="1498600" cy="1752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9900" b="0" i="0" u="none" strike="noStrike">
                <a:solidFill>
                  <a:srgbClr val="6AB77C"/>
                </a:solidFill>
                <a:ea typeface="210 NuriGothic Bold"/>
              </a:rPr>
              <a:t>차</a:t>
            </a: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4880000">
            <a:off x="812800" y="596900"/>
            <a:ext cx="1092200" cy="10922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44000" y="1367327"/>
            <a:ext cx="1054100" cy="10795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44000" y="2637327"/>
            <a:ext cx="1054100" cy="10795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44000" y="3907327"/>
            <a:ext cx="1054100" cy="10795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44000" y="5190027"/>
            <a:ext cx="1054100" cy="10795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535400" y="8636000"/>
            <a:ext cx="863600" cy="596900"/>
          </a:xfrm>
          <a:prstGeom prst="rect">
            <a:avLst/>
          </a:prstGeom>
        </p:spPr>
      </p:pic>
      <p:grpSp>
        <p:nvGrpSpPr>
          <p:cNvPr id="25" name="Group 2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6" name="TextBox 26"/>
          <p:cNvSpPr txBox="1"/>
          <p:nvPr/>
        </p:nvSpPr>
        <p:spPr>
          <a:xfrm>
            <a:off x="10541000" y="1697527"/>
            <a:ext cx="4216400" cy="508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2900" b="1" dirty="0">
                <a:solidFill>
                  <a:srgbClr val="2F281A"/>
                </a:solidFill>
                <a:latin typeface="210 NuriGothic Bold" panose="020B0600000101010101" charset="-127"/>
                <a:ea typeface="210 NuriGothic Bold" panose="020B0600000101010101" charset="-127"/>
              </a:rPr>
              <a:t>추진 배경</a:t>
            </a:r>
            <a:r>
              <a:rPr lang="en-US" altLang="ko-KR" sz="2900" b="1" dirty="0">
                <a:solidFill>
                  <a:srgbClr val="2F281A"/>
                </a:solidFill>
                <a:latin typeface="210 NuriGothic Bold" panose="020B0600000101010101" charset="-127"/>
                <a:ea typeface="210 NuriGothic Bold" panose="020B0600000101010101" charset="-127"/>
              </a:rPr>
              <a:t>, </a:t>
            </a:r>
            <a:r>
              <a:rPr lang="ko-KR" altLang="en-US" sz="2900" b="1" dirty="0">
                <a:solidFill>
                  <a:srgbClr val="2F281A"/>
                </a:solidFill>
                <a:latin typeface="210 NuriGothic Bold" panose="020B0600000101010101" charset="-127"/>
                <a:ea typeface="210 NuriGothic Bold" panose="020B0600000101010101" charset="-127"/>
              </a:rPr>
              <a:t>서비스 개요</a:t>
            </a:r>
            <a:endParaRPr lang="ko-KR" sz="2900" b="1" i="0" u="none" strike="noStrike" dirty="0">
              <a:solidFill>
                <a:srgbClr val="2F281A"/>
              </a:solidFill>
              <a:latin typeface="210 NuriGothic Bold" panose="020B0600000101010101" charset="-127"/>
              <a:ea typeface="210 NuriGothic Bold" panose="020B0600000101010101" charset="-127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9385300" y="1697527"/>
            <a:ext cx="6096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3000" b="1" i="0" u="none" strike="noStrike">
                <a:solidFill>
                  <a:srgbClr val="2F281A"/>
                </a:solidFill>
                <a:latin typeface="210 NuriGothic Regular"/>
              </a:rPr>
              <a:t>1</a:t>
            </a:r>
          </a:p>
        </p:txBody>
      </p:sp>
      <p:grpSp>
        <p:nvGrpSpPr>
          <p:cNvPr id="28" name="Group 2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9" name="TextBox 29"/>
          <p:cNvSpPr txBox="1"/>
          <p:nvPr/>
        </p:nvSpPr>
        <p:spPr>
          <a:xfrm>
            <a:off x="10541000" y="2967527"/>
            <a:ext cx="3517900" cy="508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2900" b="1" i="0" u="none" strike="noStrike" dirty="0">
                <a:solidFill>
                  <a:srgbClr val="2F281A"/>
                </a:solidFill>
                <a:latin typeface="210 NuriGothic Bold" panose="020B0600000101010101" charset="-127"/>
                <a:ea typeface="210 NuriGothic Bold" panose="020B0600000101010101" charset="-127"/>
              </a:rPr>
              <a:t>개발 환경 구성</a:t>
            </a:r>
            <a:endParaRPr lang="ko-KR" sz="2900" b="1" i="0" u="none" strike="noStrike" dirty="0">
              <a:solidFill>
                <a:srgbClr val="2F281A"/>
              </a:solidFill>
              <a:latin typeface="210 NuriGothic Bold" panose="020B0600000101010101" charset="-127"/>
              <a:ea typeface="210 NuriGothic Bold" panose="020B0600000101010101" charset="-127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9385300" y="2967527"/>
            <a:ext cx="6096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3000" b="1" i="0" u="none" strike="noStrike">
                <a:solidFill>
                  <a:srgbClr val="2F281A"/>
                </a:solidFill>
                <a:latin typeface="210 NuriGothic Regular"/>
              </a:rPr>
              <a:t>2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0528300" y="4237527"/>
            <a:ext cx="5029200" cy="508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2900" b="1" dirty="0">
                <a:solidFill>
                  <a:srgbClr val="2F281A"/>
                </a:solidFill>
                <a:latin typeface="210 NuriGothic Bold" panose="020B0600000101010101" charset="-127"/>
                <a:ea typeface="210 NuriGothic Bold" panose="020B0600000101010101" charset="-127"/>
              </a:rPr>
              <a:t>서비스 소개</a:t>
            </a:r>
            <a:endParaRPr lang="ko-KR" sz="2900" b="1" i="0" u="none" strike="noStrike" dirty="0">
              <a:solidFill>
                <a:srgbClr val="2F281A"/>
              </a:solidFill>
              <a:latin typeface="210 NuriGothic Bold" panose="020B0600000101010101" charset="-127"/>
              <a:ea typeface="210 NuriGothic Bold" panose="020B0600000101010101" charset="-127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9372600" y="4237527"/>
            <a:ext cx="6096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3000" b="1" i="0" u="none" strike="noStrike">
                <a:solidFill>
                  <a:srgbClr val="2F281A"/>
                </a:solidFill>
                <a:latin typeface="210 NuriGothic Regular"/>
              </a:rPr>
              <a:t>3</a:t>
            </a:r>
          </a:p>
        </p:txBody>
      </p:sp>
      <p:grpSp>
        <p:nvGrpSpPr>
          <p:cNvPr id="33" name="Group 3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34" name="TextBox 34"/>
          <p:cNvSpPr txBox="1"/>
          <p:nvPr/>
        </p:nvSpPr>
        <p:spPr>
          <a:xfrm>
            <a:off x="10502900" y="5507527"/>
            <a:ext cx="3517900" cy="508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2900" b="1" i="0" u="none" strike="noStrike" dirty="0">
                <a:solidFill>
                  <a:srgbClr val="2F281A"/>
                </a:solidFill>
                <a:latin typeface="210 NuriGothic Bold" panose="020B0600000101010101" charset="-127"/>
                <a:ea typeface="210 NuriGothic Bold" panose="020B0600000101010101" charset="-127"/>
              </a:rPr>
              <a:t>기대 효</a:t>
            </a:r>
            <a:r>
              <a:rPr lang="ko-KR" altLang="en-US" sz="2900" b="1" dirty="0">
                <a:solidFill>
                  <a:srgbClr val="2F281A"/>
                </a:solidFill>
                <a:latin typeface="210 NuriGothic Bold" panose="020B0600000101010101" charset="-127"/>
                <a:ea typeface="210 NuriGothic Bold" panose="020B0600000101010101" charset="-127"/>
              </a:rPr>
              <a:t>과</a:t>
            </a:r>
            <a:endParaRPr lang="ko-KR" sz="2900" b="1" i="0" u="none" strike="noStrike" dirty="0">
              <a:solidFill>
                <a:srgbClr val="2F281A"/>
              </a:solidFill>
              <a:latin typeface="210 NuriGothic Bold" panose="020B0600000101010101" charset="-127"/>
              <a:ea typeface="210 NuriGothic Bold" panose="020B0600000101010101" charset="-127"/>
            </a:endParaRPr>
          </a:p>
        </p:txBody>
      </p:sp>
      <p:sp>
        <p:nvSpPr>
          <p:cNvPr id="35" name="TextBox 35"/>
          <p:cNvSpPr txBox="1"/>
          <p:nvPr/>
        </p:nvSpPr>
        <p:spPr>
          <a:xfrm>
            <a:off x="9347200" y="5507527"/>
            <a:ext cx="6096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3000" b="1" i="0" u="none" strike="noStrike">
                <a:solidFill>
                  <a:srgbClr val="2F281A"/>
                </a:solidFill>
                <a:latin typeface="210 NuriGothic Regular"/>
              </a:rPr>
              <a:t>4</a:t>
            </a:r>
          </a:p>
        </p:txBody>
      </p:sp>
      <p:grpSp>
        <p:nvGrpSpPr>
          <p:cNvPr id="36" name="Group 3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9" name="Group 3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41" name="TextBox 41"/>
          <p:cNvSpPr txBox="1"/>
          <p:nvPr/>
        </p:nvSpPr>
        <p:spPr>
          <a:xfrm>
            <a:off x="9385300" y="8115300"/>
            <a:ext cx="6096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endParaRPr lang="en-US" sz="3000" b="1" i="0" u="none" strike="noStrike" dirty="0">
              <a:solidFill>
                <a:srgbClr val="2F281A"/>
              </a:solidFill>
              <a:latin typeface="210 NuriGothic Regular"/>
            </a:endParaRPr>
          </a:p>
        </p:txBody>
      </p:sp>
      <p:sp>
        <p:nvSpPr>
          <p:cNvPr id="42" name="TextBox 42"/>
          <p:cNvSpPr txBox="1"/>
          <p:nvPr/>
        </p:nvSpPr>
        <p:spPr>
          <a:xfrm rot="60000">
            <a:off x="5410200" y="4318000"/>
            <a:ext cx="2667000" cy="825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07070"/>
              </a:lnSpc>
            </a:pPr>
            <a:r>
              <a:rPr lang="en-US" sz="4700" b="0" i="0" u="none" strike="noStrike">
                <a:solidFill>
                  <a:srgbClr val="2F281A"/>
                </a:solidFill>
                <a:latin typeface="Bazzi OTF"/>
              </a:rPr>
              <a:t>Contents!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16D04A7-1F4B-057A-E43F-FDE5ED7F8A84}"/>
              </a:ext>
            </a:extLst>
          </p:cNvPr>
          <p:cNvSpPr txBox="1"/>
          <p:nvPr/>
        </p:nvSpPr>
        <p:spPr>
          <a:xfrm>
            <a:off x="16195383" y="314235"/>
            <a:ext cx="14351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>
                <a:latin typeface="210 NuriGothic Regular" panose="020B0600000101010101" charset="-127"/>
                <a:ea typeface="210 NuriGothic Regular" panose="020B0600000101010101" charset="-127"/>
              </a:rPr>
              <a:t>분리수</a:t>
            </a:r>
            <a:r>
              <a:rPr lang="en-US" altLang="ko-KR" sz="2000" dirty="0">
                <a:latin typeface="210 NuriGothic Regular" panose="020B0600000101010101" charset="-127"/>
                <a:ea typeface="210 NuriGothic Regular" panose="020B0600000101010101" charset="-127"/>
              </a:rPr>
              <a:t>GO</a:t>
            </a:r>
            <a:endParaRPr lang="ko-KR" altLang="en-US" sz="2000" dirty="0">
              <a:latin typeface="210 NuriGothic Regular" panose="020B0600000101010101" charset="-127"/>
              <a:ea typeface="210 NuriGothic Regular" panose="020B0600000101010101" charset="-127"/>
            </a:endParaRPr>
          </a:p>
        </p:txBody>
      </p:sp>
      <p:pic>
        <p:nvPicPr>
          <p:cNvPr id="24" name="Picture 8">
            <a:extLst>
              <a:ext uri="{FF2B5EF4-FFF2-40B4-BE49-F238E27FC236}">
                <a16:creationId xmlns:a16="http://schemas.microsoft.com/office/drawing/2014/main" id="{69140FB4-C7A0-E98C-05FA-5423A3A5FC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6510471"/>
            <a:ext cx="7632700" cy="1079500"/>
          </a:xfrm>
          <a:prstGeom prst="rect">
            <a:avLst/>
          </a:prstGeom>
        </p:spPr>
      </p:pic>
      <p:pic>
        <p:nvPicPr>
          <p:cNvPr id="37" name="Picture 20">
            <a:extLst>
              <a:ext uri="{FF2B5EF4-FFF2-40B4-BE49-F238E27FC236}">
                <a16:creationId xmlns:a16="http://schemas.microsoft.com/office/drawing/2014/main" id="{C6564628-AEA4-6CDB-F3A6-48D0558A96A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44000" y="6523171"/>
            <a:ext cx="1054100" cy="1079500"/>
          </a:xfrm>
          <a:prstGeom prst="rect">
            <a:avLst/>
          </a:prstGeom>
        </p:spPr>
      </p:pic>
      <p:sp>
        <p:nvSpPr>
          <p:cNvPr id="38" name="TextBox 34">
            <a:extLst>
              <a:ext uri="{FF2B5EF4-FFF2-40B4-BE49-F238E27FC236}">
                <a16:creationId xmlns:a16="http://schemas.microsoft.com/office/drawing/2014/main" id="{671475D9-8913-D5CD-727F-6820621022FF}"/>
              </a:ext>
            </a:extLst>
          </p:cNvPr>
          <p:cNvSpPr txBox="1"/>
          <p:nvPr/>
        </p:nvSpPr>
        <p:spPr>
          <a:xfrm>
            <a:off x="10502900" y="6840671"/>
            <a:ext cx="3517900" cy="508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2900" b="1" i="0" u="none" strike="noStrike" dirty="0">
                <a:solidFill>
                  <a:srgbClr val="2F281A"/>
                </a:solidFill>
                <a:latin typeface="210 NuriGothic Bold" panose="020B0600000101010101" charset="-127"/>
                <a:ea typeface="210 NuriGothic Bold" panose="020B0600000101010101" charset="-127"/>
              </a:rPr>
              <a:t>시행착오</a:t>
            </a:r>
            <a:endParaRPr lang="ko-KR" sz="2900" b="1" i="0" u="none" strike="noStrike" dirty="0">
              <a:solidFill>
                <a:srgbClr val="2F281A"/>
              </a:solidFill>
              <a:latin typeface="210 NuriGothic Bold" panose="020B0600000101010101" charset="-127"/>
              <a:ea typeface="210 NuriGothic Bold" panose="020B0600000101010101" charset="-127"/>
            </a:endParaRPr>
          </a:p>
        </p:txBody>
      </p:sp>
      <p:sp>
        <p:nvSpPr>
          <p:cNvPr id="40" name="TextBox 35">
            <a:extLst>
              <a:ext uri="{FF2B5EF4-FFF2-40B4-BE49-F238E27FC236}">
                <a16:creationId xmlns:a16="http://schemas.microsoft.com/office/drawing/2014/main" id="{F23E8F74-BFBB-6CEF-BBA3-B06E66FEF652}"/>
              </a:ext>
            </a:extLst>
          </p:cNvPr>
          <p:cNvSpPr txBox="1"/>
          <p:nvPr/>
        </p:nvSpPr>
        <p:spPr>
          <a:xfrm>
            <a:off x="9347200" y="6840671"/>
            <a:ext cx="6096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3000" b="1" dirty="0">
                <a:solidFill>
                  <a:srgbClr val="2F281A"/>
                </a:solidFill>
                <a:latin typeface="210 NuriGothic Regular"/>
              </a:rPr>
              <a:t>5</a:t>
            </a:r>
            <a:endParaRPr lang="en-US" sz="3000" b="1" i="0" u="none" strike="noStrike" dirty="0">
              <a:solidFill>
                <a:srgbClr val="2F281A"/>
              </a:solidFill>
              <a:latin typeface="210 NuriGothic Regular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9F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9CF9E49-7351-1A3E-9378-B6CEB6572D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1">
            <a:extLst>
              <a:ext uri="{FF2B5EF4-FFF2-40B4-BE49-F238E27FC236}">
                <a16:creationId xmlns:a16="http://schemas.microsoft.com/office/drawing/2014/main" id="{65693F8E-0DE9-0F17-0236-336BE3CB6552}"/>
              </a:ext>
            </a:extLst>
          </p:cNvPr>
          <p:cNvSpPr txBox="1"/>
          <p:nvPr/>
        </p:nvSpPr>
        <p:spPr>
          <a:xfrm>
            <a:off x="1206500" y="828829"/>
            <a:ext cx="5880100" cy="1447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07070"/>
              </a:lnSpc>
            </a:pPr>
            <a:r>
              <a:rPr lang="ko-KR" altLang="en-US" sz="7400" b="0" i="0" u="none" strike="noStrike">
                <a:solidFill>
                  <a:srgbClr val="2F281A"/>
                </a:solidFill>
                <a:ea typeface="210 NuriGothic Bold"/>
              </a:rPr>
              <a:t>프로젝트 소개</a:t>
            </a:r>
            <a:endParaRPr lang="ko-KR" sz="7400" b="0" i="0" u="none" strike="noStrike" dirty="0">
              <a:solidFill>
                <a:srgbClr val="6AB77C"/>
              </a:solidFill>
              <a:ea typeface="210 NuriGothic Bold"/>
            </a:endParaRPr>
          </a:p>
        </p:txBody>
      </p:sp>
      <p:sp>
        <p:nvSpPr>
          <p:cNvPr id="22" name="TextBox 22">
            <a:extLst>
              <a:ext uri="{FF2B5EF4-FFF2-40B4-BE49-F238E27FC236}">
                <a16:creationId xmlns:a16="http://schemas.microsoft.com/office/drawing/2014/main" id="{65E67DCD-1A72-9C1F-71C4-6F6AE99F0662}"/>
              </a:ext>
            </a:extLst>
          </p:cNvPr>
          <p:cNvSpPr txBox="1"/>
          <p:nvPr/>
        </p:nvSpPr>
        <p:spPr>
          <a:xfrm>
            <a:off x="1209348" y="3162300"/>
            <a:ext cx="16316652" cy="3733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12050"/>
              </a:lnSpc>
              <a:buFont typeface="Arial" panose="020B0604020202020204" pitchFamily="34" charset="0"/>
              <a:buChar char="•"/>
            </a:pPr>
            <a:r>
              <a:rPr lang="en-US" altLang="ko-KR" sz="4000" dirty="0">
                <a:solidFill>
                  <a:srgbClr val="2F281A">
                    <a:alpha val="83922"/>
                  </a:srgbClr>
                </a:solidFill>
                <a:latin typeface="210 NuriGothic Regular" panose="020B0600000101010101" charset="-127"/>
                <a:ea typeface="210 NuriGothic Regular" panose="020B0600000101010101" charset="-127"/>
              </a:rPr>
              <a:t>1</a:t>
            </a:r>
            <a:r>
              <a:rPr lang="ko-KR" altLang="en-US" sz="4000" dirty="0">
                <a:solidFill>
                  <a:srgbClr val="2F281A">
                    <a:alpha val="83922"/>
                  </a:srgbClr>
                </a:solidFill>
                <a:latin typeface="210 NuriGothic Regular" panose="020B0600000101010101" charset="-127"/>
                <a:ea typeface="210 NuriGothic Regular" panose="020B0600000101010101" charset="-127"/>
              </a:rPr>
              <a:t>인 프로젝트</a:t>
            </a:r>
            <a:endParaRPr lang="en-US" altLang="ko-KR" sz="4000" dirty="0">
              <a:solidFill>
                <a:srgbClr val="2F281A">
                  <a:alpha val="83922"/>
                </a:srgbClr>
              </a:solidFill>
              <a:latin typeface="210 NuriGothic Regular" panose="020B0600000101010101" charset="-127"/>
              <a:ea typeface="210 NuriGothic Regular" panose="020B0600000101010101" charset="-127"/>
            </a:endParaRPr>
          </a:p>
          <a:p>
            <a:pPr lvl="0" algn="l">
              <a:lnSpc>
                <a:spcPct val="112050"/>
              </a:lnSpc>
            </a:pPr>
            <a:endParaRPr lang="en-US" altLang="ko-KR" sz="4000" dirty="0">
              <a:solidFill>
                <a:srgbClr val="2F281A">
                  <a:alpha val="83922"/>
                </a:srgbClr>
              </a:solidFill>
              <a:latin typeface="210 NuriGothic Regular" panose="020B0600000101010101" charset="-127"/>
              <a:ea typeface="210 NuriGothic Regular" panose="020B0600000101010101" charset="-127"/>
            </a:endParaRPr>
          </a:p>
          <a:p>
            <a:pPr marL="342900" lvl="0" indent="-342900" algn="l">
              <a:lnSpc>
                <a:spcPct val="112050"/>
              </a:lnSpc>
              <a:buFont typeface="Arial" panose="020B0604020202020204" pitchFamily="34" charset="0"/>
              <a:buChar char="•"/>
            </a:pPr>
            <a:r>
              <a:rPr lang="ko-KR" altLang="en-US" sz="4000" b="0" i="0" u="none" strike="noStrike" dirty="0">
                <a:solidFill>
                  <a:srgbClr val="2F281A">
                    <a:alpha val="83922"/>
                  </a:srgbClr>
                </a:solidFill>
                <a:latin typeface="210 NuriGothic Regular" panose="020B0600000101010101" charset="-127"/>
                <a:ea typeface="210 NuriGothic Regular" panose="020B0600000101010101" charset="-127"/>
              </a:rPr>
              <a:t>개발 기간 </a:t>
            </a:r>
            <a:r>
              <a:rPr lang="en-US" altLang="ko-KR" sz="4000" b="0" i="0" u="none" strike="noStrike" dirty="0">
                <a:solidFill>
                  <a:srgbClr val="2F281A">
                    <a:alpha val="83922"/>
                  </a:srgbClr>
                </a:solidFill>
                <a:latin typeface="210 NuriGothic Regular" panose="020B0600000101010101" charset="-127"/>
                <a:ea typeface="210 NuriGothic Regular" panose="020B0600000101010101" charset="-127"/>
              </a:rPr>
              <a:t>: </a:t>
            </a:r>
            <a:r>
              <a:rPr lang="en-US" sz="4000" b="0" i="0" u="none" strike="noStrike" dirty="0">
                <a:solidFill>
                  <a:srgbClr val="2F281A">
                    <a:alpha val="83922"/>
                  </a:srgbClr>
                </a:solidFill>
                <a:latin typeface="210 NuriGothic Regular" panose="020B0600000101010101" charset="-127"/>
                <a:ea typeface="210 NuriGothic Regular" panose="020B0600000101010101" charset="-127"/>
              </a:rPr>
              <a:t>2025.04.28</a:t>
            </a:r>
            <a:r>
              <a:rPr lang="ko-KR" altLang="en-US" sz="4000" b="0" i="0" u="none" strike="noStrike" dirty="0">
                <a:solidFill>
                  <a:srgbClr val="2F281A">
                    <a:alpha val="83922"/>
                  </a:srgbClr>
                </a:solidFill>
                <a:latin typeface="210 NuriGothic Regular" panose="020B0600000101010101" charset="-127"/>
                <a:ea typeface="210 NuriGothic Regular" panose="020B0600000101010101" charset="-127"/>
              </a:rPr>
              <a:t> </a:t>
            </a:r>
            <a:r>
              <a:rPr lang="en-US" altLang="ko-KR" sz="4000" b="0" i="0" u="none" strike="noStrike" dirty="0">
                <a:solidFill>
                  <a:srgbClr val="2F281A">
                    <a:alpha val="83922"/>
                  </a:srgbClr>
                </a:solidFill>
                <a:latin typeface="210 NuriGothic Regular" panose="020B0600000101010101" charset="-127"/>
                <a:ea typeface="210 NuriGothic Regular" panose="020B0600000101010101" charset="-127"/>
              </a:rPr>
              <a:t>~</a:t>
            </a:r>
            <a:r>
              <a:rPr lang="ko-KR" altLang="en-US" sz="4000" b="0" i="0" u="none" strike="noStrike" dirty="0">
                <a:solidFill>
                  <a:srgbClr val="2F281A">
                    <a:alpha val="83922"/>
                  </a:srgbClr>
                </a:solidFill>
                <a:latin typeface="210 NuriGothic Regular" panose="020B0600000101010101" charset="-127"/>
                <a:ea typeface="210 NuriGothic Regular" panose="020B0600000101010101" charset="-127"/>
              </a:rPr>
              <a:t> </a:t>
            </a:r>
            <a:r>
              <a:rPr lang="en-US" altLang="ko-KR" sz="4000" b="0" i="0" u="none" strike="noStrike" dirty="0">
                <a:solidFill>
                  <a:srgbClr val="2F281A">
                    <a:alpha val="83922"/>
                  </a:srgbClr>
                </a:solidFill>
                <a:latin typeface="210 NuriGothic Regular" panose="020B0600000101010101" charset="-127"/>
                <a:ea typeface="210 NuriGothic Regular" panose="020B0600000101010101" charset="-127"/>
              </a:rPr>
              <a:t>2025.06.20</a:t>
            </a:r>
            <a:r>
              <a:rPr lang="ko-KR" altLang="en-US" sz="4000" b="0" i="0" u="none" strike="noStrike" dirty="0">
                <a:solidFill>
                  <a:srgbClr val="2F281A">
                    <a:alpha val="83922"/>
                  </a:srgbClr>
                </a:solidFill>
                <a:latin typeface="210 NuriGothic Regular" panose="020B0600000101010101" charset="-127"/>
                <a:ea typeface="210 NuriGothic Regular" panose="020B0600000101010101" charset="-127"/>
              </a:rPr>
              <a:t> </a:t>
            </a:r>
            <a:r>
              <a:rPr lang="en-US" altLang="ko-KR" sz="4000" b="0" i="0" u="none" strike="noStrike" dirty="0">
                <a:solidFill>
                  <a:srgbClr val="2F281A">
                    <a:alpha val="83922"/>
                  </a:srgbClr>
                </a:solidFill>
                <a:latin typeface="210 NuriGothic Regular" panose="020B0600000101010101" charset="-127"/>
                <a:ea typeface="210 NuriGothic Regular" panose="020B0600000101010101" charset="-127"/>
              </a:rPr>
              <a:t>(</a:t>
            </a:r>
            <a:r>
              <a:rPr lang="ko-KR" altLang="en-US" sz="4000" b="0" i="0" u="none" strike="noStrike" dirty="0">
                <a:solidFill>
                  <a:srgbClr val="2F281A">
                    <a:alpha val="83922"/>
                  </a:srgbClr>
                </a:solidFill>
                <a:latin typeface="210 NuriGothic Regular" panose="020B0600000101010101" charset="-127"/>
                <a:ea typeface="210 NuriGothic Regular" panose="020B0600000101010101" charset="-127"/>
              </a:rPr>
              <a:t>약</a:t>
            </a:r>
            <a:r>
              <a:rPr lang="en-US" altLang="ko-KR" sz="4000" b="0" i="0" u="none" strike="noStrike" dirty="0">
                <a:solidFill>
                  <a:srgbClr val="2F281A">
                    <a:alpha val="83922"/>
                  </a:srgbClr>
                </a:solidFill>
                <a:latin typeface="210 NuriGothic Regular" panose="020B0600000101010101" charset="-127"/>
                <a:ea typeface="210 NuriGothic Regular" panose="020B0600000101010101" charset="-127"/>
              </a:rPr>
              <a:t>2</a:t>
            </a:r>
            <a:r>
              <a:rPr lang="ko-KR" altLang="en-US" sz="4000" b="0" i="0" u="none" strike="noStrike" dirty="0">
                <a:solidFill>
                  <a:srgbClr val="2F281A">
                    <a:alpha val="83922"/>
                  </a:srgbClr>
                </a:solidFill>
                <a:latin typeface="210 NuriGothic Regular" panose="020B0600000101010101" charset="-127"/>
                <a:ea typeface="210 NuriGothic Regular" panose="020B0600000101010101" charset="-127"/>
              </a:rPr>
              <a:t>달</a:t>
            </a:r>
            <a:r>
              <a:rPr lang="en-US" altLang="ko-KR" sz="4000" b="0" i="0" u="none" strike="noStrike" dirty="0">
                <a:solidFill>
                  <a:srgbClr val="2F281A">
                    <a:alpha val="83922"/>
                  </a:srgbClr>
                </a:solidFill>
                <a:latin typeface="210 NuriGothic Regular" panose="020B0600000101010101" charset="-127"/>
                <a:ea typeface="210 NuriGothic Regular" panose="020B0600000101010101" charset="-127"/>
              </a:rPr>
              <a:t>)</a:t>
            </a:r>
          </a:p>
          <a:p>
            <a:pPr lvl="0" algn="l">
              <a:lnSpc>
                <a:spcPct val="112050"/>
              </a:lnSpc>
            </a:pPr>
            <a:endParaRPr lang="en-US" altLang="ko-KR" sz="4000" b="0" i="0" u="none" strike="noStrike" dirty="0">
              <a:solidFill>
                <a:srgbClr val="2F281A">
                  <a:alpha val="83922"/>
                </a:srgbClr>
              </a:solidFill>
              <a:latin typeface="210 NuriGothic Regular" panose="020B0600000101010101" charset="-127"/>
              <a:ea typeface="210 NuriGothic Regular" panose="020B0600000101010101" charset="-127"/>
            </a:endParaRPr>
          </a:p>
          <a:p>
            <a:pPr marL="342900" lvl="0" indent="-342900" algn="l">
              <a:lnSpc>
                <a:spcPct val="112050"/>
              </a:lnSpc>
              <a:buFont typeface="Arial" panose="020B0604020202020204" pitchFamily="34" charset="0"/>
              <a:buChar char="•"/>
            </a:pPr>
            <a:r>
              <a:rPr lang="ko-KR" altLang="en-US" sz="4000" dirty="0">
                <a:solidFill>
                  <a:srgbClr val="2F281A">
                    <a:alpha val="83922"/>
                  </a:srgbClr>
                </a:solidFill>
                <a:latin typeface="210 NuriGothic Regular" panose="020B0600000101010101" charset="-127"/>
                <a:ea typeface="210 NuriGothic Regular" panose="020B0600000101010101" charset="-127"/>
              </a:rPr>
              <a:t>각 주마다 </a:t>
            </a:r>
            <a:r>
              <a:rPr lang="ko-KR" altLang="en-US" sz="4000" dirty="0" err="1">
                <a:solidFill>
                  <a:srgbClr val="2F281A">
                    <a:alpha val="83922"/>
                  </a:srgbClr>
                </a:solidFill>
                <a:latin typeface="210 NuriGothic Regular" panose="020B0600000101010101" charset="-127"/>
                <a:ea typeface="210 NuriGothic Regular" panose="020B0600000101010101" charset="-127"/>
              </a:rPr>
              <a:t>간트차트를</a:t>
            </a:r>
            <a:r>
              <a:rPr lang="ko-KR" altLang="en-US" sz="4000" dirty="0">
                <a:solidFill>
                  <a:srgbClr val="2F281A">
                    <a:alpha val="83922"/>
                  </a:srgbClr>
                </a:solidFill>
                <a:latin typeface="210 NuriGothic Regular" panose="020B0600000101010101" charset="-127"/>
                <a:ea typeface="210 NuriGothic Regular" panose="020B0600000101010101" charset="-127"/>
              </a:rPr>
              <a:t> 통해 리비전과 </a:t>
            </a:r>
            <a:r>
              <a:rPr lang="ko-KR" altLang="en-US" sz="4000" dirty="0" err="1">
                <a:solidFill>
                  <a:srgbClr val="2F281A">
                    <a:alpha val="83922"/>
                  </a:srgbClr>
                </a:solidFill>
                <a:latin typeface="210 NuriGothic Regular" panose="020B0600000101010101" charset="-127"/>
                <a:ea typeface="210 NuriGothic Regular" panose="020B0600000101010101" charset="-127"/>
              </a:rPr>
              <a:t>스톤마일을</a:t>
            </a:r>
            <a:r>
              <a:rPr lang="ko-KR" altLang="en-US" sz="4000" dirty="0">
                <a:solidFill>
                  <a:srgbClr val="2F281A">
                    <a:alpha val="83922"/>
                  </a:srgbClr>
                </a:solidFill>
                <a:latin typeface="210 NuriGothic Regular" panose="020B0600000101010101" charset="-127"/>
                <a:ea typeface="210 NuriGothic Regular" panose="020B0600000101010101" charset="-127"/>
              </a:rPr>
              <a:t> 활용하여 </a:t>
            </a:r>
            <a:r>
              <a:rPr lang="ko-KR" altLang="en-US" sz="4000" dirty="0" err="1">
                <a:solidFill>
                  <a:srgbClr val="2F281A">
                    <a:alpha val="83922"/>
                  </a:srgbClr>
                </a:solidFill>
                <a:latin typeface="210 NuriGothic Regular" panose="020B0600000101010101" charset="-127"/>
                <a:ea typeface="210 NuriGothic Regular" panose="020B0600000101010101" charset="-127"/>
              </a:rPr>
              <a:t>진척률</a:t>
            </a:r>
            <a:r>
              <a:rPr lang="ko-KR" altLang="en-US" sz="4000" dirty="0">
                <a:solidFill>
                  <a:srgbClr val="2F281A">
                    <a:alpha val="83922"/>
                  </a:srgbClr>
                </a:solidFill>
                <a:latin typeface="210 NuriGothic Regular" panose="020B0600000101010101" charset="-127"/>
                <a:ea typeface="210 NuriGothic Regular" panose="020B0600000101010101" charset="-127"/>
              </a:rPr>
              <a:t> 표시</a:t>
            </a:r>
            <a:endParaRPr lang="en-US" altLang="ko-KR" sz="4000" dirty="0">
              <a:solidFill>
                <a:srgbClr val="2F281A">
                  <a:alpha val="83922"/>
                </a:srgbClr>
              </a:solidFill>
              <a:latin typeface="210 NuriGothic Regular" panose="020B0600000101010101" charset="-127"/>
              <a:ea typeface="210 NuriGothic Regular" panose="020B0600000101010101" charset="-127"/>
            </a:endParaRPr>
          </a:p>
          <a:p>
            <a:pPr marL="342900" lvl="0" indent="-342900" algn="l">
              <a:lnSpc>
                <a:spcPct val="112050"/>
              </a:lnSpc>
              <a:buFont typeface="Arial" panose="020B0604020202020204" pitchFamily="34" charset="0"/>
              <a:buChar char="•"/>
            </a:pPr>
            <a:endParaRPr lang="en-US" altLang="ko-KR" sz="4000" dirty="0">
              <a:solidFill>
                <a:srgbClr val="2F281A">
                  <a:alpha val="83922"/>
                </a:srgbClr>
              </a:solidFill>
              <a:latin typeface="210 NuriGothic Regular" panose="020B0600000101010101" charset="-127"/>
              <a:ea typeface="210 NuriGothic Regular" panose="020B0600000101010101" charset="-127"/>
            </a:endParaRPr>
          </a:p>
          <a:p>
            <a:pPr marL="342900" lvl="0" indent="-342900" algn="l">
              <a:lnSpc>
                <a:spcPct val="112050"/>
              </a:lnSpc>
              <a:buFont typeface="Arial" panose="020B0604020202020204" pitchFamily="34" charset="0"/>
              <a:buChar char="•"/>
            </a:pPr>
            <a:r>
              <a:rPr lang="ko-KR" altLang="en-US" sz="4000" dirty="0">
                <a:solidFill>
                  <a:srgbClr val="2F281A">
                    <a:alpha val="83922"/>
                  </a:srgbClr>
                </a:solidFill>
                <a:latin typeface="210 NuriGothic Regular" panose="020B0600000101010101" charset="-127"/>
                <a:ea typeface="210 NuriGothic Regular" panose="020B0600000101010101" charset="-127"/>
              </a:rPr>
              <a:t>협업도구</a:t>
            </a:r>
            <a:r>
              <a:rPr lang="en-US" altLang="ko-KR" sz="4000" dirty="0">
                <a:solidFill>
                  <a:srgbClr val="2F281A">
                    <a:alpha val="83922"/>
                  </a:srgbClr>
                </a:solidFill>
                <a:latin typeface="210 NuriGothic Regular" panose="020B0600000101010101" charset="-127"/>
                <a:ea typeface="210 NuriGothic Regular" panose="020B0600000101010101" charset="-127"/>
              </a:rPr>
              <a:t>(</a:t>
            </a:r>
            <a:r>
              <a:rPr lang="en-US" altLang="ko-KR" sz="4000" dirty="0" err="1">
                <a:solidFill>
                  <a:srgbClr val="2F281A">
                    <a:alpha val="83922"/>
                  </a:srgbClr>
                </a:solidFill>
                <a:latin typeface="210 NuriGothic Regular" panose="020B0600000101010101" charset="-127"/>
                <a:ea typeface="210 NuriGothic Regular" panose="020B0600000101010101" charset="-127"/>
              </a:rPr>
              <a:t>git,slack</a:t>
            </a:r>
            <a:r>
              <a:rPr lang="en-US" altLang="ko-KR" sz="4000" dirty="0">
                <a:solidFill>
                  <a:srgbClr val="2F281A">
                    <a:alpha val="83922"/>
                  </a:srgbClr>
                </a:solidFill>
                <a:latin typeface="210 NuriGothic Regular" panose="020B0600000101010101" charset="-127"/>
                <a:ea typeface="210 NuriGothic Regular" panose="020B0600000101010101" charset="-127"/>
              </a:rPr>
              <a:t>) </a:t>
            </a:r>
            <a:r>
              <a:rPr lang="ko-KR" altLang="en-US" sz="4000" dirty="0">
                <a:solidFill>
                  <a:srgbClr val="2F281A">
                    <a:alpha val="83922"/>
                  </a:srgbClr>
                </a:solidFill>
                <a:latin typeface="210 NuriGothic Regular" panose="020B0600000101010101" charset="-127"/>
                <a:ea typeface="210 NuriGothic Regular" panose="020B0600000101010101" charset="-127"/>
              </a:rPr>
              <a:t>적극 활용</a:t>
            </a:r>
            <a:endParaRPr lang="en-US" altLang="ko-KR" sz="4000" dirty="0">
              <a:solidFill>
                <a:srgbClr val="2F281A">
                  <a:alpha val="83922"/>
                </a:srgbClr>
              </a:solidFill>
              <a:latin typeface="210 NuriGothic Regular" panose="020B0600000101010101" charset="-127"/>
              <a:ea typeface="210 NuriGothic Regular" panose="020B0600000101010101" charset="-127"/>
            </a:endParaRPr>
          </a:p>
          <a:p>
            <a:pPr marL="342900" lvl="0" indent="-342900" algn="l">
              <a:lnSpc>
                <a:spcPct val="112050"/>
              </a:lnSpc>
              <a:buFont typeface="Arial" panose="020B0604020202020204" pitchFamily="34" charset="0"/>
              <a:buChar char="•"/>
            </a:pPr>
            <a:endParaRPr lang="en-US" altLang="ko-KR" sz="4000" dirty="0">
              <a:solidFill>
                <a:srgbClr val="2F281A">
                  <a:alpha val="83922"/>
                </a:srgbClr>
              </a:solidFill>
              <a:latin typeface="210 NuriGothic Regular" panose="020B0600000101010101" charset="-127"/>
              <a:ea typeface="210 NuriGothic Regular" panose="020B0600000101010101" charset="-127"/>
            </a:endParaRPr>
          </a:p>
        </p:txBody>
      </p:sp>
      <p:grpSp>
        <p:nvGrpSpPr>
          <p:cNvPr id="29" name="Group 29">
            <a:extLst>
              <a:ext uri="{FF2B5EF4-FFF2-40B4-BE49-F238E27FC236}">
                <a16:creationId xmlns:a16="http://schemas.microsoft.com/office/drawing/2014/main" id="{7C4D1266-E55E-48F9-39C8-46778424FC54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2" name="Group 32">
            <a:extLst>
              <a:ext uri="{FF2B5EF4-FFF2-40B4-BE49-F238E27FC236}">
                <a16:creationId xmlns:a16="http://schemas.microsoft.com/office/drawing/2014/main" id="{9323575E-0C91-7460-D5E6-FACE3B689CCE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5" name="Group 35">
            <a:extLst>
              <a:ext uri="{FF2B5EF4-FFF2-40B4-BE49-F238E27FC236}">
                <a16:creationId xmlns:a16="http://schemas.microsoft.com/office/drawing/2014/main" id="{E0469936-919C-4E08-6C8D-7EB3C800FE85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E2C873A-352A-0AC4-9E97-4D1CDE6C0655}"/>
              </a:ext>
            </a:extLst>
          </p:cNvPr>
          <p:cNvSpPr txBox="1"/>
          <p:nvPr/>
        </p:nvSpPr>
        <p:spPr>
          <a:xfrm>
            <a:off x="16195383" y="323790"/>
            <a:ext cx="14351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>
                <a:latin typeface="210 NuriGothic Regular" panose="020B0600000101010101" charset="-127"/>
                <a:ea typeface="210 NuriGothic Regular" panose="020B0600000101010101" charset="-127"/>
              </a:rPr>
              <a:t>분리수</a:t>
            </a:r>
            <a:r>
              <a:rPr lang="en-US" altLang="ko-KR" sz="2000" dirty="0">
                <a:latin typeface="210 NuriGothic Regular" panose="020B0600000101010101" charset="-127"/>
                <a:ea typeface="210 NuriGothic Regular" panose="020B0600000101010101" charset="-127"/>
              </a:rPr>
              <a:t>GO</a:t>
            </a:r>
            <a:endParaRPr lang="ko-KR" altLang="en-US" sz="2000" dirty="0">
              <a:latin typeface="210 NuriGothic Regular" panose="020B0600000101010101" charset="-127"/>
              <a:ea typeface="210 NuriGothic Regular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396959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9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400" y="5334000"/>
            <a:ext cx="1714500" cy="9779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>
            <a:off x="8077200" y="1827553"/>
            <a:ext cx="8369300" cy="1841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8400" y="4394200"/>
            <a:ext cx="3289300" cy="4572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40900" y="4394200"/>
            <a:ext cx="3289300" cy="4572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20700" y="4394200"/>
            <a:ext cx="3289300" cy="4572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54200" y="4394200"/>
            <a:ext cx="3581400" cy="48768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411200" y="4584700"/>
            <a:ext cx="2882900" cy="24892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89500" y="8877300"/>
            <a:ext cx="685800" cy="4699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88400" y="2070100"/>
            <a:ext cx="304800" cy="2667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88400" y="3094434"/>
            <a:ext cx="304800" cy="2667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30200" y="3911600"/>
            <a:ext cx="1714500" cy="9779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1803400" y="1485900"/>
            <a:ext cx="6159500" cy="2540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07070"/>
              </a:lnSpc>
            </a:pPr>
            <a:r>
              <a:rPr lang="ko-KR" sz="7400" b="0" i="0" u="none" strike="noStrike" dirty="0">
                <a:solidFill>
                  <a:srgbClr val="2F281A"/>
                </a:solidFill>
                <a:ea typeface="210 NuriGothic Bold"/>
              </a:rPr>
              <a:t>우리가</a:t>
            </a:r>
            <a:r>
              <a:rPr lang="en-US" sz="7400" b="0" i="0" u="none" strike="noStrike" dirty="0">
                <a:solidFill>
                  <a:srgbClr val="2F281A"/>
                </a:solidFill>
                <a:latin typeface="210 NuriGothic Bold"/>
              </a:rPr>
              <a:t> </a:t>
            </a:r>
            <a:r>
              <a:rPr lang="ko-KR" sz="7400" b="0" i="0" u="none" strike="noStrike" dirty="0">
                <a:solidFill>
                  <a:srgbClr val="2F281A"/>
                </a:solidFill>
                <a:ea typeface="210 NuriGothic Bold"/>
              </a:rPr>
              <a:t>매일</a:t>
            </a:r>
          </a:p>
          <a:p>
            <a:pPr lvl="0" algn="l">
              <a:lnSpc>
                <a:spcPct val="107070"/>
              </a:lnSpc>
            </a:pPr>
            <a:r>
              <a:rPr lang="ko-KR" sz="7400" b="0" i="0" u="none" strike="noStrike" dirty="0">
                <a:solidFill>
                  <a:srgbClr val="2F281A"/>
                </a:solidFill>
                <a:ea typeface="210 NuriGothic Bold"/>
              </a:rPr>
              <a:t>버리는</a:t>
            </a:r>
            <a:r>
              <a:rPr lang="en-US" sz="7400" b="0" i="0" u="none" strike="noStrike" dirty="0">
                <a:solidFill>
                  <a:srgbClr val="2F281A"/>
                </a:solidFill>
                <a:latin typeface="210 NuriGothic Bold"/>
              </a:rPr>
              <a:t> </a:t>
            </a:r>
            <a:r>
              <a:rPr lang="ko-KR" sz="7400" b="0" i="0" u="none" strike="noStrike" dirty="0">
                <a:solidFill>
                  <a:srgbClr val="6AB77C"/>
                </a:solidFill>
                <a:ea typeface="210 NuriGothic Bold"/>
              </a:rPr>
              <a:t>쓰레기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9258300" y="2019300"/>
            <a:ext cx="6591300" cy="1282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2050"/>
              </a:lnSpc>
            </a:pPr>
            <a:r>
              <a:rPr lang="ko-KR" altLang="en-US" sz="2500" b="0" i="0" u="none" strike="noStrike" dirty="0">
                <a:solidFill>
                  <a:srgbClr val="2F281A">
                    <a:alpha val="83922"/>
                  </a:srgbClr>
                </a:solidFill>
                <a:ea typeface="210 NuriGothic Regular"/>
              </a:rPr>
              <a:t>일생 생활에서 나오는 </a:t>
            </a:r>
            <a:r>
              <a:rPr lang="ko-KR" sz="2500" b="0" i="0" u="none" strike="noStrike" dirty="0">
                <a:solidFill>
                  <a:srgbClr val="2F281A">
                    <a:alpha val="83922"/>
                  </a:srgbClr>
                </a:solidFill>
                <a:ea typeface="210 NuriGothic Regular"/>
              </a:rPr>
              <a:t>쓰레기들</a:t>
            </a:r>
            <a:r>
              <a:rPr lang="en-US" sz="2500" b="0" i="0" u="none" strike="noStrike" dirty="0">
                <a:solidFill>
                  <a:srgbClr val="2F281A">
                    <a:alpha val="83922"/>
                  </a:srgbClr>
                </a:solidFill>
                <a:latin typeface="210 NuriGothic Regular"/>
              </a:rPr>
              <a:t>,</a:t>
            </a:r>
          </a:p>
          <a:p>
            <a:pPr lvl="0" algn="l">
              <a:lnSpc>
                <a:spcPct val="112050"/>
              </a:lnSpc>
            </a:pPr>
            <a:r>
              <a:rPr lang="ko-KR" sz="2500" b="0" i="0" u="none" strike="noStrike" dirty="0">
                <a:solidFill>
                  <a:srgbClr val="2F281A">
                    <a:alpha val="83922"/>
                  </a:srgbClr>
                </a:solidFill>
                <a:ea typeface="210 NuriGothic Regular"/>
              </a:rPr>
              <a:t>이들의</a:t>
            </a:r>
            <a:r>
              <a:rPr lang="en-US" sz="2500" b="0" i="0" u="none" strike="noStrike" dirty="0">
                <a:solidFill>
                  <a:srgbClr val="2F281A">
                    <a:alpha val="83922"/>
                  </a:srgbClr>
                </a:solidFill>
                <a:latin typeface="210 NuriGothic Regular"/>
              </a:rPr>
              <a:t> </a:t>
            </a:r>
            <a:r>
              <a:rPr lang="ko-KR" sz="2500" b="0" i="0" u="none" strike="noStrike" dirty="0">
                <a:solidFill>
                  <a:srgbClr val="2F281A">
                    <a:alpha val="83922"/>
                  </a:srgbClr>
                </a:solidFill>
                <a:ea typeface="210 NuriGothic Regular"/>
              </a:rPr>
              <a:t>다음</a:t>
            </a:r>
            <a:r>
              <a:rPr lang="en-US" sz="2500" b="0" i="0" u="none" strike="noStrike" dirty="0">
                <a:solidFill>
                  <a:srgbClr val="2F281A">
                    <a:alpha val="83922"/>
                  </a:srgbClr>
                </a:solidFill>
                <a:latin typeface="210 NuriGothic Regular"/>
              </a:rPr>
              <a:t> </a:t>
            </a:r>
            <a:r>
              <a:rPr lang="ko-KR" sz="2500" b="0" i="0" u="none" strike="noStrike" dirty="0">
                <a:solidFill>
                  <a:srgbClr val="2F281A">
                    <a:alpha val="83922"/>
                  </a:srgbClr>
                </a:solidFill>
                <a:ea typeface="210 NuriGothic Regular"/>
              </a:rPr>
              <a:t>행선지는</a:t>
            </a:r>
            <a:r>
              <a:rPr lang="en-US" sz="2500" b="0" i="0" u="none" strike="noStrike" dirty="0">
                <a:solidFill>
                  <a:srgbClr val="2F281A">
                    <a:alpha val="83922"/>
                  </a:srgbClr>
                </a:solidFill>
                <a:latin typeface="210 NuriGothic Regular"/>
              </a:rPr>
              <a:t> </a:t>
            </a:r>
            <a:r>
              <a:rPr lang="ko-KR" sz="2500" b="0" i="0" u="none" strike="noStrike" dirty="0">
                <a:solidFill>
                  <a:srgbClr val="2F281A">
                    <a:alpha val="83922"/>
                  </a:srgbClr>
                </a:solidFill>
                <a:ea typeface="210 NuriGothic Regular"/>
              </a:rPr>
              <a:t>어디일까요</a:t>
            </a:r>
            <a:r>
              <a:rPr lang="en-US" sz="2500" b="0" i="0" u="none" strike="noStrike" dirty="0">
                <a:solidFill>
                  <a:srgbClr val="2F281A">
                    <a:alpha val="83922"/>
                  </a:srgbClr>
                </a:solidFill>
                <a:latin typeface="210 NuriGothic Regular"/>
              </a:rPr>
              <a:t>? </a:t>
            </a:r>
          </a:p>
          <a:p>
            <a:pPr lvl="0" algn="l">
              <a:lnSpc>
                <a:spcPct val="112050"/>
              </a:lnSpc>
            </a:pPr>
            <a:endParaRPr lang="en-US" sz="1000" b="0" i="0" u="none" strike="noStrike" dirty="0">
              <a:solidFill>
                <a:srgbClr val="2F281A">
                  <a:alpha val="83922"/>
                </a:srgbClr>
              </a:solidFill>
              <a:latin typeface="210 NuriGothic Regular"/>
            </a:endParaRPr>
          </a:p>
          <a:p>
            <a:pPr lvl="0" algn="l">
              <a:lnSpc>
                <a:spcPct val="112050"/>
              </a:lnSpc>
            </a:pPr>
            <a:r>
              <a:rPr lang="ko-KR" sz="2500" b="0" i="0" u="none" strike="noStrike" dirty="0">
                <a:solidFill>
                  <a:srgbClr val="2F281A">
                    <a:alpha val="83922"/>
                  </a:srgbClr>
                </a:solidFill>
                <a:ea typeface="210 NuriGothic Regular"/>
              </a:rPr>
              <a:t>우리는</a:t>
            </a:r>
            <a:r>
              <a:rPr lang="en-US" sz="2500" b="0" i="0" u="none" strike="noStrike" dirty="0">
                <a:solidFill>
                  <a:srgbClr val="2F281A">
                    <a:alpha val="83922"/>
                  </a:srgbClr>
                </a:solidFill>
                <a:latin typeface="210 NuriGothic Regular"/>
              </a:rPr>
              <a:t> </a:t>
            </a:r>
            <a:r>
              <a:rPr lang="ko-KR" sz="2500" b="0" i="0" u="none" strike="noStrike" dirty="0">
                <a:solidFill>
                  <a:srgbClr val="2F281A">
                    <a:alpha val="83922"/>
                  </a:srgbClr>
                </a:solidFill>
                <a:ea typeface="210 NuriGothic Regular"/>
              </a:rPr>
              <a:t>왜</a:t>
            </a:r>
            <a:r>
              <a:rPr lang="en-US" sz="2500" b="0" i="0" u="none" strike="noStrike" dirty="0">
                <a:solidFill>
                  <a:srgbClr val="2F281A">
                    <a:alpha val="83922"/>
                  </a:srgbClr>
                </a:solidFill>
                <a:latin typeface="210 NuriGothic Regular"/>
              </a:rPr>
              <a:t> </a:t>
            </a:r>
            <a:r>
              <a:rPr lang="ko-KR" sz="2500" b="0" i="0" u="none" strike="noStrike" dirty="0">
                <a:solidFill>
                  <a:srgbClr val="2F281A">
                    <a:alpha val="83922"/>
                  </a:srgbClr>
                </a:solidFill>
                <a:ea typeface="210 NuriGothic Regular"/>
              </a:rPr>
              <a:t>이들을</a:t>
            </a:r>
            <a:r>
              <a:rPr lang="en-US" sz="2500" b="0" i="0" u="none" strike="noStrike" dirty="0">
                <a:solidFill>
                  <a:srgbClr val="2F281A">
                    <a:alpha val="83922"/>
                  </a:srgbClr>
                </a:solidFill>
                <a:latin typeface="210 NuriGothic Regular"/>
              </a:rPr>
              <a:t> </a:t>
            </a:r>
            <a:r>
              <a:rPr lang="ko-KR" sz="2500" b="0" i="0" u="none" strike="noStrike" dirty="0">
                <a:solidFill>
                  <a:srgbClr val="2F281A">
                    <a:alpha val="83922"/>
                  </a:srgbClr>
                </a:solidFill>
                <a:ea typeface="210 NuriGothic Regular"/>
              </a:rPr>
              <a:t>나눠서</a:t>
            </a:r>
            <a:r>
              <a:rPr lang="en-US" sz="2500" b="0" i="0" u="none" strike="noStrike" dirty="0">
                <a:solidFill>
                  <a:srgbClr val="2F281A">
                    <a:alpha val="83922"/>
                  </a:srgbClr>
                </a:solidFill>
                <a:latin typeface="210 NuriGothic Regular"/>
              </a:rPr>
              <a:t> </a:t>
            </a:r>
            <a:r>
              <a:rPr lang="ko-KR" sz="2500" b="0" i="0" u="none" strike="noStrike" dirty="0">
                <a:solidFill>
                  <a:srgbClr val="2F281A">
                    <a:alpha val="83922"/>
                  </a:srgbClr>
                </a:solidFill>
                <a:ea typeface="210 NuriGothic Regular"/>
              </a:rPr>
              <a:t>버리고</a:t>
            </a:r>
            <a:r>
              <a:rPr lang="en-US" sz="2500" b="0" i="0" u="none" strike="noStrike" dirty="0">
                <a:solidFill>
                  <a:srgbClr val="2F281A">
                    <a:alpha val="83922"/>
                  </a:srgbClr>
                </a:solidFill>
                <a:latin typeface="210 NuriGothic Regular"/>
              </a:rPr>
              <a:t> </a:t>
            </a:r>
            <a:r>
              <a:rPr lang="ko-KR" sz="2500" b="0" i="0" u="none" strike="noStrike" dirty="0">
                <a:solidFill>
                  <a:srgbClr val="2F281A">
                    <a:alpha val="83922"/>
                  </a:srgbClr>
                </a:solidFill>
                <a:ea typeface="210 NuriGothic Regular"/>
              </a:rPr>
              <a:t>있나요</a:t>
            </a:r>
            <a:r>
              <a:rPr lang="en-US" sz="2500" b="0" i="0" u="none" strike="noStrike" dirty="0">
                <a:solidFill>
                  <a:srgbClr val="2F281A">
                    <a:alpha val="83922"/>
                  </a:srgbClr>
                </a:solidFill>
                <a:latin typeface="210 NuriGothic Regular"/>
              </a:rPr>
              <a:t>?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6591300" y="7327900"/>
            <a:ext cx="26162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altLang="en-US" sz="2500" b="1" dirty="0">
                <a:solidFill>
                  <a:srgbClr val="2F281A"/>
                </a:solidFill>
                <a:ea typeface="210 NuriGothic Regular"/>
              </a:rPr>
              <a:t>다 쓴 부탄가스</a:t>
            </a:r>
            <a:endParaRPr lang="ko-KR" sz="2500" b="1" i="0" u="none" strike="noStrike" dirty="0">
              <a:solidFill>
                <a:srgbClr val="2F281A"/>
              </a:solidFill>
              <a:ea typeface="210 NuriGothic Regular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6604000" y="7950200"/>
            <a:ext cx="2590800" cy="635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0390"/>
              </a:lnSpc>
            </a:pPr>
            <a:r>
              <a:rPr lang="ko-KR" altLang="en-US" sz="1800" b="1" i="0" u="none" strike="noStrike" dirty="0">
                <a:solidFill>
                  <a:srgbClr val="343433">
                    <a:alpha val="87059"/>
                  </a:srgbClr>
                </a:solidFill>
                <a:latin typeface="210 NuriGothic Light" panose="020B0600000101010101" charset="-127"/>
                <a:ea typeface="210 NuriGothic Light" panose="020B0600000101010101" charset="-127"/>
              </a:rPr>
              <a:t>내용물을 모두 비워낸 후 캔류에 배출</a:t>
            </a:r>
            <a:endParaRPr lang="en-US" sz="1800" b="1" i="0" u="none" strike="noStrike" dirty="0">
              <a:solidFill>
                <a:srgbClr val="343433">
                  <a:alpha val="87059"/>
                </a:srgbClr>
              </a:solidFill>
              <a:latin typeface="210 NuriGothic Light" panose="020B0600000101010101" charset="-127"/>
              <a:ea typeface="210 NuriGothic Light" panose="020B0600000101010101" charset="-127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10071100" y="7327900"/>
            <a:ext cx="26162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altLang="en-US" sz="2500" b="1" i="0" u="none" strike="noStrike" dirty="0" err="1">
                <a:solidFill>
                  <a:srgbClr val="2F281A"/>
                </a:solidFill>
                <a:ea typeface="210 NuriGothic Regular"/>
              </a:rPr>
              <a:t>핫팩</a:t>
            </a:r>
            <a:endParaRPr lang="ko-KR" sz="2500" b="1" i="0" u="none" strike="noStrike" dirty="0">
              <a:solidFill>
                <a:srgbClr val="2F281A"/>
              </a:solidFill>
              <a:ea typeface="210 NuriGothic Regular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10083800" y="7950200"/>
            <a:ext cx="2590800" cy="635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0390"/>
              </a:lnSpc>
            </a:pPr>
            <a:r>
              <a:rPr lang="ko-KR" altLang="en-US" sz="1800" b="1" i="0" u="none" strike="noStrike" dirty="0">
                <a:solidFill>
                  <a:srgbClr val="343433">
                    <a:alpha val="87059"/>
                  </a:srgbClr>
                </a:solidFill>
                <a:ea typeface="210 NuriGothic Light"/>
              </a:rPr>
              <a:t>통째로 일반쓰레기에 배출</a:t>
            </a:r>
            <a:r>
              <a:rPr lang="en-US" sz="1800" b="1" i="0" u="none" strike="noStrike" dirty="0">
                <a:solidFill>
                  <a:srgbClr val="343433">
                    <a:alpha val="87059"/>
                  </a:srgbClr>
                </a:solidFill>
                <a:latin typeface="210 NuriGothic Light"/>
              </a:rPr>
              <a:t>.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3550900" y="7327900"/>
            <a:ext cx="26162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2500" b="1" i="0" u="none" strike="noStrike">
                <a:solidFill>
                  <a:srgbClr val="2F281A"/>
                </a:solidFill>
                <a:ea typeface="210 NuriGothic Regular"/>
              </a:rPr>
              <a:t>다</a:t>
            </a:r>
            <a:r>
              <a:rPr lang="en-US" sz="2500" b="1" i="0" u="none" strike="noStrike">
                <a:solidFill>
                  <a:srgbClr val="2F281A"/>
                </a:solidFill>
                <a:latin typeface="210 NuriGothic Regular"/>
              </a:rPr>
              <a:t> </a:t>
            </a:r>
            <a:r>
              <a:rPr lang="ko-KR" sz="2500" b="1" i="0" u="none" strike="noStrike">
                <a:solidFill>
                  <a:srgbClr val="2F281A"/>
                </a:solidFill>
                <a:ea typeface="210 NuriGothic Regular"/>
              </a:rPr>
              <a:t>먹은</a:t>
            </a:r>
            <a:r>
              <a:rPr lang="en-US" sz="2500" b="1" i="0" u="none" strike="noStrike">
                <a:solidFill>
                  <a:srgbClr val="2F281A"/>
                </a:solidFill>
                <a:latin typeface="210 NuriGothic Regular"/>
              </a:rPr>
              <a:t> </a:t>
            </a:r>
            <a:r>
              <a:rPr lang="ko-KR" sz="2500" b="1" i="0" u="none" strike="noStrike">
                <a:solidFill>
                  <a:srgbClr val="2F281A"/>
                </a:solidFill>
                <a:ea typeface="210 NuriGothic Regular"/>
              </a:rPr>
              <a:t>생수병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3563600" y="7950200"/>
            <a:ext cx="2590800" cy="635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0390"/>
              </a:lnSpc>
            </a:pPr>
            <a:r>
              <a:rPr lang="ko-KR" altLang="en-US" sz="1800" b="1" i="0" u="none" strike="noStrike" dirty="0">
                <a:solidFill>
                  <a:srgbClr val="343433">
                    <a:alpha val="87059"/>
                  </a:srgbClr>
                </a:solidFill>
                <a:latin typeface="210 NuriGothic Light" panose="020B0600000101010101" charset="-127"/>
                <a:ea typeface="210 NuriGothic Light" panose="020B0600000101010101" charset="-127"/>
              </a:rPr>
              <a:t>물을 다 비워낸 후 찌그러뜨려서 </a:t>
            </a:r>
            <a:r>
              <a:rPr lang="ko-KR" altLang="en-US" sz="1800" b="1" i="0" u="none" strike="noStrike" dirty="0" err="1">
                <a:solidFill>
                  <a:srgbClr val="343433">
                    <a:alpha val="87059"/>
                  </a:srgbClr>
                </a:solidFill>
                <a:latin typeface="210 NuriGothic Light" panose="020B0600000101010101" charset="-127"/>
                <a:ea typeface="210 NuriGothic Light" panose="020B0600000101010101" charset="-127"/>
              </a:rPr>
              <a:t>페트에</a:t>
            </a:r>
            <a:r>
              <a:rPr lang="ko-KR" altLang="en-US" sz="1800" b="1" i="0" u="none" strike="noStrike" dirty="0">
                <a:solidFill>
                  <a:srgbClr val="343433">
                    <a:alpha val="87059"/>
                  </a:srgbClr>
                </a:solidFill>
                <a:latin typeface="210 NuriGothic Light" panose="020B0600000101010101" charset="-127"/>
                <a:ea typeface="210 NuriGothic Light" panose="020B0600000101010101" charset="-127"/>
              </a:rPr>
              <a:t> </a:t>
            </a:r>
            <a:r>
              <a:rPr lang="ko-KR" altLang="en-US" b="1" dirty="0">
                <a:solidFill>
                  <a:srgbClr val="343433">
                    <a:alpha val="87059"/>
                  </a:srgbClr>
                </a:solidFill>
                <a:latin typeface="210 NuriGothic Light" panose="020B0600000101010101" charset="-127"/>
                <a:ea typeface="210 NuriGothic Light" panose="020B0600000101010101" charset="-127"/>
              </a:rPr>
              <a:t>배출</a:t>
            </a:r>
            <a:endParaRPr lang="en-US" sz="1800" b="1" i="0" u="none" strike="noStrike" dirty="0">
              <a:solidFill>
                <a:srgbClr val="343433">
                  <a:alpha val="87059"/>
                </a:srgbClr>
              </a:solidFill>
              <a:latin typeface="210 NuriGothic Light" panose="020B0600000101010101" charset="-127"/>
              <a:ea typeface="210 NuriGothic Light" panose="020B0600000101010101" charset="-127"/>
            </a:endParaRPr>
          </a:p>
        </p:txBody>
      </p:sp>
      <p:grpSp>
        <p:nvGrpSpPr>
          <p:cNvPr id="29" name="Group 2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0" name="Picture 3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1900" y="4102100"/>
            <a:ext cx="622300" cy="622300"/>
          </a:xfrm>
          <a:prstGeom prst="rect">
            <a:avLst/>
          </a:prstGeom>
        </p:spPr>
      </p:pic>
      <p:sp>
        <p:nvSpPr>
          <p:cNvPr id="31" name="TextBox 31"/>
          <p:cNvSpPr txBox="1"/>
          <p:nvPr/>
        </p:nvSpPr>
        <p:spPr>
          <a:xfrm>
            <a:off x="7721600" y="4279900"/>
            <a:ext cx="355600" cy="317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>
                <a:solidFill>
                  <a:srgbClr val="2F281A"/>
                </a:solidFill>
                <a:latin typeface="210 NuriGothic Bold"/>
              </a:rPr>
              <a:t>1</a:t>
            </a:r>
          </a:p>
        </p:txBody>
      </p:sp>
      <p:grpSp>
        <p:nvGrpSpPr>
          <p:cNvPr id="32" name="Group 3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3" name="Picture 3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61700" y="4102100"/>
            <a:ext cx="622300" cy="622300"/>
          </a:xfrm>
          <a:prstGeom prst="rect">
            <a:avLst/>
          </a:prstGeom>
        </p:spPr>
      </p:pic>
      <p:sp>
        <p:nvSpPr>
          <p:cNvPr id="34" name="TextBox 34"/>
          <p:cNvSpPr txBox="1"/>
          <p:nvPr/>
        </p:nvSpPr>
        <p:spPr>
          <a:xfrm>
            <a:off x="11201400" y="4279900"/>
            <a:ext cx="355600" cy="317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>
                <a:solidFill>
                  <a:srgbClr val="2F281A"/>
                </a:solidFill>
                <a:latin typeface="210 NuriGothic Bold"/>
              </a:rPr>
              <a:t>2</a:t>
            </a:r>
          </a:p>
        </p:txBody>
      </p:sp>
      <p:grpSp>
        <p:nvGrpSpPr>
          <p:cNvPr id="35" name="Group 3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6" name="Picture 3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541500" y="4102100"/>
            <a:ext cx="622300" cy="622300"/>
          </a:xfrm>
          <a:prstGeom prst="rect">
            <a:avLst/>
          </a:prstGeom>
        </p:spPr>
      </p:pic>
      <p:sp>
        <p:nvSpPr>
          <p:cNvPr id="37" name="TextBox 37"/>
          <p:cNvSpPr txBox="1"/>
          <p:nvPr/>
        </p:nvSpPr>
        <p:spPr>
          <a:xfrm>
            <a:off x="14681200" y="4279900"/>
            <a:ext cx="355600" cy="317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>
                <a:solidFill>
                  <a:srgbClr val="2F281A"/>
                </a:solidFill>
                <a:latin typeface="210 NuriGothic Bold"/>
              </a:rPr>
              <a:t>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13C6CDB-4B6F-C29B-E9D6-BCBBDD695C49}"/>
              </a:ext>
            </a:extLst>
          </p:cNvPr>
          <p:cNvSpPr txBox="1"/>
          <p:nvPr/>
        </p:nvSpPr>
        <p:spPr>
          <a:xfrm>
            <a:off x="16195383" y="314235"/>
            <a:ext cx="14351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>
                <a:latin typeface="210 NuriGothic Regular" panose="020B0600000101010101" charset="-127"/>
                <a:ea typeface="210 NuriGothic Regular" panose="020B0600000101010101" charset="-127"/>
              </a:rPr>
              <a:t>분리수</a:t>
            </a:r>
            <a:r>
              <a:rPr lang="en-US" altLang="ko-KR" sz="2000" dirty="0">
                <a:latin typeface="210 NuriGothic Regular" panose="020B0600000101010101" charset="-127"/>
                <a:ea typeface="210 NuriGothic Regular" panose="020B0600000101010101" charset="-127"/>
              </a:rPr>
              <a:t>GO</a:t>
            </a:r>
            <a:endParaRPr lang="ko-KR" altLang="en-US" sz="2000" dirty="0">
              <a:latin typeface="210 NuriGothic Regular" panose="020B0600000101010101" charset="-127"/>
              <a:ea typeface="210 NuriGothic Regular" panose="020B0600000101010101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2308C6C4-6471-4672-E556-C7AD88A79D52}"/>
              </a:ext>
            </a:extLst>
          </p:cNvPr>
          <p:cNvPicPr>
            <a:picLocks noChangeAspect="1"/>
          </p:cNvPicPr>
          <p:nvPr/>
        </p:nvPicPr>
        <p:blipFill>
          <a:blip r:embed="rId11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058400" y="4483456"/>
            <a:ext cx="2590800" cy="25908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4012A0A1-C3F3-B0BA-3DEC-5DF45EF4E104}"/>
              </a:ext>
            </a:extLst>
          </p:cNvPr>
          <p:cNvPicPr>
            <a:picLocks noChangeAspect="1"/>
          </p:cNvPicPr>
          <p:nvPr/>
        </p:nvPicPr>
        <p:blipFill>
          <a:blip r:embed="rId1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562933" y="4711700"/>
            <a:ext cx="2616200" cy="26162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9F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A7771F9-3A9C-295B-ECDB-8D6AE0A430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>
            <a:extLst>
              <a:ext uri="{FF2B5EF4-FFF2-40B4-BE49-F238E27FC236}">
                <a16:creationId xmlns:a16="http://schemas.microsoft.com/office/drawing/2014/main" id="{8CE8A787-E303-59B8-38C3-A7DEA97175A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5245100" y="1860550"/>
            <a:ext cx="12385383" cy="1841500"/>
          </a:xfrm>
          <a:prstGeom prst="rect">
            <a:avLst/>
          </a:prstGeom>
        </p:spPr>
      </p:pic>
      <p:sp>
        <p:nvSpPr>
          <p:cNvPr id="21" name="TextBox 21">
            <a:extLst>
              <a:ext uri="{FF2B5EF4-FFF2-40B4-BE49-F238E27FC236}">
                <a16:creationId xmlns:a16="http://schemas.microsoft.com/office/drawing/2014/main" id="{860B905B-5525-EC11-DC0C-2DEE1BBB2B10}"/>
              </a:ext>
            </a:extLst>
          </p:cNvPr>
          <p:cNvSpPr txBox="1"/>
          <p:nvPr/>
        </p:nvSpPr>
        <p:spPr>
          <a:xfrm>
            <a:off x="1206500" y="828829"/>
            <a:ext cx="4368800" cy="1447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07070"/>
              </a:lnSpc>
            </a:pPr>
            <a:r>
              <a:rPr lang="ko-KR" altLang="en-US" sz="7400" b="0" i="0" u="none" strike="noStrike" dirty="0">
                <a:solidFill>
                  <a:srgbClr val="2F281A"/>
                </a:solidFill>
                <a:ea typeface="210 NuriGothic Bold"/>
              </a:rPr>
              <a:t>추진배경</a:t>
            </a:r>
            <a:endParaRPr lang="ko-KR" sz="7400" b="0" i="0" u="none" strike="noStrike" dirty="0">
              <a:solidFill>
                <a:srgbClr val="6AB77C"/>
              </a:solidFill>
              <a:ea typeface="210 NuriGothic Bold"/>
            </a:endParaRPr>
          </a:p>
        </p:txBody>
      </p:sp>
      <p:sp>
        <p:nvSpPr>
          <p:cNvPr id="22" name="TextBox 22">
            <a:extLst>
              <a:ext uri="{FF2B5EF4-FFF2-40B4-BE49-F238E27FC236}">
                <a16:creationId xmlns:a16="http://schemas.microsoft.com/office/drawing/2014/main" id="{3DB71889-0FF9-3453-4097-43CFB755EFEC}"/>
              </a:ext>
            </a:extLst>
          </p:cNvPr>
          <p:cNvSpPr txBox="1"/>
          <p:nvPr/>
        </p:nvSpPr>
        <p:spPr>
          <a:xfrm>
            <a:off x="5562600" y="2184400"/>
            <a:ext cx="11811000" cy="1282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12050"/>
              </a:lnSpc>
              <a:buFont typeface="Arial" panose="020B0604020202020204" pitchFamily="34" charset="0"/>
              <a:buChar char="•"/>
            </a:pPr>
            <a:r>
              <a:rPr lang="ko-KR" altLang="en-US" sz="2500" dirty="0">
                <a:solidFill>
                  <a:srgbClr val="2F281A">
                    <a:alpha val="83922"/>
                  </a:srgbClr>
                </a:solidFill>
                <a:latin typeface="210 NuriGothic Regular"/>
                <a:ea typeface="210 NuriGothic Regular"/>
              </a:rPr>
              <a:t>환경부와 통계청에 따르면</a:t>
            </a:r>
            <a:r>
              <a:rPr lang="en-US" altLang="ko-KR" sz="2500" dirty="0">
                <a:solidFill>
                  <a:srgbClr val="2F281A">
                    <a:alpha val="83922"/>
                  </a:srgbClr>
                </a:solidFill>
                <a:latin typeface="210 NuriGothic Regular"/>
                <a:ea typeface="210 NuriGothic Regular"/>
              </a:rPr>
              <a:t>, </a:t>
            </a:r>
            <a:r>
              <a:rPr lang="ko-KR" altLang="en-US" sz="2500" dirty="0">
                <a:solidFill>
                  <a:srgbClr val="2F281A">
                    <a:alpha val="83922"/>
                  </a:srgbClr>
                </a:solidFill>
                <a:latin typeface="210 NuriGothic Regular"/>
                <a:ea typeface="210 NuriGothic Regular"/>
              </a:rPr>
              <a:t>우리나라 생활폐기물 처리 예산만 연 </a:t>
            </a:r>
            <a:r>
              <a:rPr lang="en-US" altLang="ko-KR" sz="2500" dirty="0">
                <a:solidFill>
                  <a:srgbClr val="2F281A">
                    <a:alpha val="83922"/>
                  </a:srgbClr>
                </a:solidFill>
                <a:latin typeface="210 NuriGothic Regular"/>
                <a:ea typeface="210 NuriGothic Regular"/>
              </a:rPr>
              <a:t>6</a:t>
            </a:r>
            <a:r>
              <a:rPr lang="ko-KR" altLang="en-US" sz="2500" dirty="0">
                <a:solidFill>
                  <a:srgbClr val="2F281A">
                    <a:alpha val="83922"/>
                  </a:srgbClr>
                </a:solidFill>
                <a:latin typeface="210 NuriGothic Regular"/>
                <a:ea typeface="210 NuriGothic Regular"/>
              </a:rPr>
              <a:t>조원이 사용되며</a:t>
            </a:r>
            <a:r>
              <a:rPr lang="en-US" altLang="ko-KR" sz="2500" dirty="0">
                <a:solidFill>
                  <a:srgbClr val="2F281A">
                    <a:alpha val="83922"/>
                  </a:srgbClr>
                </a:solidFill>
                <a:latin typeface="210 NuriGothic Regular"/>
                <a:ea typeface="210 NuriGothic Regular"/>
              </a:rPr>
              <a:t>, </a:t>
            </a:r>
            <a:r>
              <a:rPr lang="ko-KR" altLang="en-US" sz="2500" dirty="0">
                <a:solidFill>
                  <a:srgbClr val="2F281A">
                    <a:alpha val="83922"/>
                  </a:srgbClr>
                </a:solidFill>
                <a:latin typeface="210 NuriGothic Regular"/>
                <a:ea typeface="210 NuriGothic Regular"/>
              </a:rPr>
              <a:t>매년 예산은 증가하는 추세</a:t>
            </a:r>
            <a:endParaRPr lang="en-US" altLang="ko-KR" sz="2500" dirty="0">
              <a:solidFill>
                <a:srgbClr val="2F281A">
                  <a:alpha val="83922"/>
                </a:srgbClr>
              </a:solidFill>
              <a:latin typeface="210 NuriGothic Regular"/>
              <a:ea typeface="210 NuriGothic Regular"/>
            </a:endParaRPr>
          </a:p>
          <a:p>
            <a:pPr marL="342900" lvl="0" indent="-342900" algn="l">
              <a:lnSpc>
                <a:spcPct val="112050"/>
              </a:lnSpc>
              <a:buFont typeface="Arial" panose="020B0604020202020204" pitchFamily="34" charset="0"/>
              <a:buChar char="•"/>
            </a:pPr>
            <a:r>
              <a:rPr lang="ko-KR" altLang="en-US" sz="2500" b="0" i="0" u="none" strike="noStrike" dirty="0">
                <a:solidFill>
                  <a:srgbClr val="2F281A">
                    <a:alpha val="83922"/>
                  </a:srgbClr>
                </a:solidFill>
                <a:latin typeface="210 NuriGothic Regular"/>
                <a:ea typeface="210 NuriGothic Regular"/>
              </a:rPr>
              <a:t>이에 따라 관련된 사업과 </a:t>
            </a:r>
            <a:r>
              <a:rPr lang="ko-KR" altLang="en-US" sz="2500" dirty="0" err="1">
                <a:solidFill>
                  <a:srgbClr val="2F281A">
                    <a:alpha val="83922"/>
                  </a:srgbClr>
                </a:solidFill>
                <a:latin typeface="210 NuriGothic Regular"/>
                <a:ea typeface="210 NuriGothic Regular"/>
              </a:rPr>
              <a:t>앱</a:t>
            </a:r>
            <a:r>
              <a:rPr lang="ko-KR" altLang="en-US" sz="2500" b="0" i="0" u="none" strike="noStrike" dirty="0" err="1">
                <a:solidFill>
                  <a:srgbClr val="2F281A">
                    <a:alpha val="83922"/>
                  </a:srgbClr>
                </a:solidFill>
                <a:latin typeface="210 NuriGothic Regular"/>
                <a:ea typeface="210 NuriGothic Regular"/>
              </a:rPr>
              <a:t>시장도</a:t>
            </a:r>
            <a:r>
              <a:rPr lang="ko-KR" altLang="en-US" sz="2500" b="0" i="0" u="none" strike="noStrike" dirty="0">
                <a:solidFill>
                  <a:srgbClr val="2F281A">
                    <a:alpha val="83922"/>
                  </a:srgbClr>
                </a:solidFill>
                <a:latin typeface="210 NuriGothic Regular"/>
                <a:ea typeface="210 NuriGothic Regular"/>
              </a:rPr>
              <a:t> 빠르게 성장</a:t>
            </a:r>
            <a:endParaRPr lang="en-US" sz="2500" b="0" i="0" u="none" strike="noStrike" dirty="0">
              <a:solidFill>
                <a:srgbClr val="2F281A">
                  <a:alpha val="83922"/>
                </a:srgbClr>
              </a:solidFill>
              <a:latin typeface="210 NuriGothic Regular"/>
            </a:endParaRPr>
          </a:p>
        </p:txBody>
      </p:sp>
      <p:grpSp>
        <p:nvGrpSpPr>
          <p:cNvPr id="29" name="Group 29">
            <a:extLst>
              <a:ext uri="{FF2B5EF4-FFF2-40B4-BE49-F238E27FC236}">
                <a16:creationId xmlns:a16="http://schemas.microsoft.com/office/drawing/2014/main" id="{5DBE73A5-136B-064F-A139-F8795C20E04B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2" name="Group 32">
            <a:extLst>
              <a:ext uri="{FF2B5EF4-FFF2-40B4-BE49-F238E27FC236}">
                <a16:creationId xmlns:a16="http://schemas.microsoft.com/office/drawing/2014/main" id="{35C40647-0FAD-08EF-5F05-1E34AD4F1958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5" name="Group 35">
            <a:extLst>
              <a:ext uri="{FF2B5EF4-FFF2-40B4-BE49-F238E27FC236}">
                <a16:creationId xmlns:a16="http://schemas.microsoft.com/office/drawing/2014/main" id="{1DEE6855-D807-7098-1BE1-4A7091E26C01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5A2711F-9780-BF6C-44D5-A9A949B99EC3}"/>
              </a:ext>
            </a:extLst>
          </p:cNvPr>
          <p:cNvSpPr/>
          <p:nvPr/>
        </p:nvSpPr>
        <p:spPr>
          <a:xfrm>
            <a:off x="817112" y="4038600"/>
            <a:ext cx="8284346" cy="5242761"/>
          </a:xfrm>
          <a:prstGeom prst="rect">
            <a:avLst/>
          </a:prstGeom>
          <a:solidFill>
            <a:srgbClr val="D6EB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 descr="스크린샷, 텍스트, 라인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E37C798-8C73-67DC-439C-B7B7571A37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238779"/>
            <a:ext cx="8314189" cy="5248121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CFCEE3DC-3054-52AC-A7AD-E4E703574C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34600" y="3911600"/>
            <a:ext cx="7564888" cy="562785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67037C5-48B9-DD78-095C-12560E98945B}"/>
              </a:ext>
            </a:extLst>
          </p:cNvPr>
          <p:cNvSpPr txBox="1"/>
          <p:nvPr/>
        </p:nvSpPr>
        <p:spPr>
          <a:xfrm>
            <a:off x="16195383" y="323790"/>
            <a:ext cx="14351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>
                <a:latin typeface="210 NuriGothic Regular" panose="020B0600000101010101" charset="-127"/>
                <a:ea typeface="210 NuriGothic Regular" panose="020B0600000101010101" charset="-127"/>
              </a:rPr>
              <a:t>분리수</a:t>
            </a:r>
            <a:r>
              <a:rPr lang="en-US" altLang="ko-KR" sz="2000" dirty="0">
                <a:latin typeface="210 NuriGothic Regular" panose="020B0600000101010101" charset="-127"/>
                <a:ea typeface="210 NuriGothic Regular" panose="020B0600000101010101" charset="-127"/>
              </a:rPr>
              <a:t>GO</a:t>
            </a:r>
            <a:endParaRPr lang="ko-KR" altLang="en-US" sz="2000" dirty="0">
              <a:latin typeface="210 NuriGothic Regular" panose="020B0600000101010101" charset="-127"/>
              <a:ea typeface="210 NuriGothic Regular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34456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9F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5E5457D-1169-BE98-AA84-E9165AEBEA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4CD84360-9B14-25E6-9EC0-E73C18D9F3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400" y="5334000"/>
            <a:ext cx="1714500" cy="977900"/>
          </a:xfrm>
          <a:prstGeom prst="rect">
            <a:avLst/>
          </a:prstGeom>
        </p:spPr>
      </p:pic>
      <p:pic>
        <p:nvPicPr>
          <p:cNvPr id="19" name="Picture 19">
            <a:extLst>
              <a:ext uri="{FF2B5EF4-FFF2-40B4-BE49-F238E27FC236}">
                <a16:creationId xmlns:a16="http://schemas.microsoft.com/office/drawing/2014/main" id="{B207626D-67E2-0DAE-0959-8A1C74DDC8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30200" y="3911600"/>
            <a:ext cx="1714500" cy="977900"/>
          </a:xfrm>
          <a:prstGeom prst="rect">
            <a:avLst/>
          </a:prstGeom>
        </p:spPr>
      </p:pic>
      <p:sp>
        <p:nvSpPr>
          <p:cNvPr id="21" name="TextBox 21">
            <a:extLst>
              <a:ext uri="{FF2B5EF4-FFF2-40B4-BE49-F238E27FC236}">
                <a16:creationId xmlns:a16="http://schemas.microsoft.com/office/drawing/2014/main" id="{A9FE1BF0-FE29-1033-9B00-ACF452292C6A}"/>
              </a:ext>
            </a:extLst>
          </p:cNvPr>
          <p:cNvSpPr txBox="1"/>
          <p:nvPr/>
        </p:nvSpPr>
        <p:spPr>
          <a:xfrm>
            <a:off x="1206500" y="828829"/>
            <a:ext cx="5194300" cy="1447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07070"/>
              </a:lnSpc>
            </a:pPr>
            <a:r>
              <a:rPr lang="ko-KR" altLang="en-US" sz="7400" b="0" i="0" u="none" strike="noStrike" dirty="0">
                <a:solidFill>
                  <a:srgbClr val="2F281A"/>
                </a:solidFill>
                <a:ea typeface="210 NuriGothic Bold"/>
              </a:rPr>
              <a:t>서비스  개요</a:t>
            </a:r>
            <a:endParaRPr lang="ko-KR" sz="7400" b="0" i="0" u="none" strike="noStrike" dirty="0">
              <a:solidFill>
                <a:srgbClr val="6AB77C"/>
              </a:solidFill>
              <a:ea typeface="210 NuriGothic Bold"/>
            </a:endParaRPr>
          </a:p>
        </p:txBody>
      </p:sp>
      <p:grpSp>
        <p:nvGrpSpPr>
          <p:cNvPr id="29" name="Group 29">
            <a:extLst>
              <a:ext uri="{FF2B5EF4-FFF2-40B4-BE49-F238E27FC236}">
                <a16:creationId xmlns:a16="http://schemas.microsoft.com/office/drawing/2014/main" id="{799AC018-0317-5DEC-367F-F7191B3853CE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2" name="Group 32">
            <a:extLst>
              <a:ext uri="{FF2B5EF4-FFF2-40B4-BE49-F238E27FC236}">
                <a16:creationId xmlns:a16="http://schemas.microsoft.com/office/drawing/2014/main" id="{DF9A87F2-9279-635D-BC55-A123EB743709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5" name="Group 35">
            <a:extLst>
              <a:ext uri="{FF2B5EF4-FFF2-40B4-BE49-F238E27FC236}">
                <a16:creationId xmlns:a16="http://schemas.microsoft.com/office/drawing/2014/main" id="{387A9A82-66B9-607F-FF04-3A19D50C7734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그림 5" descr="블랙, 어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5434CE1-B8D6-AA2F-1B3A-B9A6C117D80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3086100"/>
            <a:ext cx="1175398" cy="117539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D5D6462-C2F5-33EB-5955-4083900CFB01}"/>
              </a:ext>
            </a:extLst>
          </p:cNvPr>
          <p:cNvSpPr txBox="1"/>
          <p:nvPr/>
        </p:nvSpPr>
        <p:spPr>
          <a:xfrm>
            <a:off x="4724400" y="3012079"/>
            <a:ext cx="12649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/>
              <a:t>1</a:t>
            </a:r>
            <a:r>
              <a:rPr lang="ko-KR" altLang="en-US" sz="3600" dirty="0"/>
              <a:t>인</a:t>
            </a:r>
            <a:r>
              <a:rPr lang="en-US" altLang="ko-KR" sz="3600" dirty="0"/>
              <a:t> </a:t>
            </a:r>
            <a:r>
              <a:rPr lang="ko-KR" altLang="en-US" sz="3600" dirty="0"/>
              <a:t>가구</a:t>
            </a:r>
            <a:r>
              <a:rPr lang="en-US" altLang="ko-KR" sz="3600" dirty="0"/>
              <a:t>, </a:t>
            </a:r>
            <a:r>
              <a:rPr lang="ko-KR" altLang="en-US" sz="3600" dirty="0"/>
              <a:t>자취생</a:t>
            </a:r>
            <a:r>
              <a:rPr lang="en-US" altLang="ko-KR" sz="3600" dirty="0"/>
              <a:t>, </a:t>
            </a:r>
            <a:r>
              <a:rPr lang="ko-KR" altLang="en-US" sz="3600" dirty="0"/>
              <a:t>신혼부부</a:t>
            </a:r>
            <a:r>
              <a:rPr lang="en-US" altLang="ko-KR" sz="3600" dirty="0"/>
              <a:t>, </a:t>
            </a:r>
            <a:r>
              <a:rPr lang="ko-KR" altLang="en-US" sz="3600" dirty="0"/>
              <a:t>경험이 많지 않은 외국인</a:t>
            </a:r>
            <a:r>
              <a:rPr lang="en-US" altLang="ko-KR" sz="3600" dirty="0"/>
              <a:t> </a:t>
            </a:r>
            <a:r>
              <a:rPr lang="ko-KR" altLang="en-US" sz="3600" dirty="0"/>
              <a:t>및</a:t>
            </a:r>
            <a:r>
              <a:rPr lang="en-US" altLang="ko-KR" sz="3600" dirty="0"/>
              <a:t> </a:t>
            </a:r>
            <a:r>
              <a:rPr lang="ko-KR" altLang="en-US" sz="3600" dirty="0"/>
              <a:t>헷갈리는 경우가 많은 사용자</a:t>
            </a:r>
          </a:p>
        </p:txBody>
      </p:sp>
      <p:pic>
        <p:nvPicPr>
          <p:cNvPr id="10" name="그림 9" descr="블랙, 어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93C3BE2-B484-ED11-5E32-CE33A44635D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6559" y="5134700"/>
            <a:ext cx="1177200" cy="11772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E84F270-6ADD-3867-C408-3B0B2088AADB}"/>
              </a:ext>
            </a:extLst>
          </p:cNvPr>
          <p:cNvSpPr txBox="1"/>
          <p:nvPr/>
        </p:nvSpPr>
        <p:spPr>
          <a:xfrm>
            <a:off x="4724400" y="5086171"/>
            <a:ext cx="12649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환경부에서 제공한 공공 데이터를 불러와 간편하게 분리수거 정보 전달 </a:t>
            </a:r>
          </a:p>
        </p:txBody>
      </p:sp>
      <p:pic>
        <p:nvPicPr>
          <p:cNvPr id="16" name="그림 15" descr="블랙, 어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6E337BC-3C75-9729-0929-74A57EBA3D8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6559" y="7185102"/>
            <a:ext cx="1177200" cy="11772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7330D28-6C85-6812-87A8-22D1FE1A9117}"/>
              </a:ext>
            </a:extLst>
          </p:cNvPr>
          <p:cNvSpPr txBox="1"/>
          <p:nvPr/>
        </p:nvSpPr>
        <p:spPr>
          <a:xfrm>
            <a:off x="4724400" y="7182062"/>
            <a:ext cx="12649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/>
              <a:t>Kakao API</a:t>
            </a:r>
            <a:r>
              <a:rPr lang="ko-KR" altLang="en-US" sz="3600" dirty="0"/>
              <a:t>를 활용하여 인근 분리수거장 표시</a:t>
            </a:r>
            <a:endParaRPr lang="en-US" altLang="ko-KR" sz="3600" dirty="0"/>
          </a:p>
          <a:p>
            <a:r>
              <a:rPr lang="ko-KR" altLang="en-US" sz="3600" dirty="0"/>
              <a:t>퀴즈기능을 제공하여 분리수거를 손쉽게 판단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EFCF701-13CD-D78B-137F-0044BEF5BD62}"/>
              </a:ext>
            </a:extLst>
          </p:cNvPr>
          <p:cNvSpPr txBox="1"/>
          <p:nvPr/>
        </p:nvSpPr>
        <p:spPr>
          <a:xfrm>
            <a:off x="16195383" y="314235"/>
            <a:ext cx="14351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>
                <a:latin typeface="210 NuriGothic Regular" panose="020B0600000101010101" charset="-127"/>
                <a:ea typeface="210 NuriGothic Regular" panose="020B0600000101010101" charset="-127"/>
              </a:rPr>
              <a:t>분리수</a:t>
            </a:r>
            <a:r>
              <a:rPr lang="en-US" altLang="ko-KR" sz="2000" dirty="0">
                <a:latin typeface="210 NuriGothic Regular" panose="020B0600000101010101" charset="-127"/>
                <a:ea typeface="210 NuriGothic Regular" panose="020B0600000101010101" charset="-127"/>
              </a:rPr>
              <a:t>GO</a:t>
            </a:r>
            <a:endParaRPr lang="ko-KR" altLang="en-US" sz="2000" dirty="0">
              <a:latin typeface="210 NuriGothic Regular" panose="020B0600000101010101" charset="-127"/>
              <a:ea typeface="210 NuriGothic Regular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982418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9F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7F6B53C-50D5-BC80-EB15-B598FC9DDD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9">
            <a:extLst>
              <a:ext uri="{FF2B5EF4-FFF2-40B4-BE49-F238E27FC236}">
                <a16:creationId xmlns:a16="http://schemas.microsoft.com/office/drawing/2014/main" id="{415E8A41-7E0E-C91C-1466-D7E1D39CAD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30200" y="3911600"/>
            <a:ext cx="1714500" cy="977900"/>
          </a:xfrm>
          <a:prstGeom prst="rect">
            <a:avLst/>
          </a:prstGeom>
        </p:spPr>
      </p:pic>
      <p:sp>
        <p:nvSpPr>
          <p:cNvPr id="21" name="TextBox 21">
            <a:extLst>
              <a:ext uri="{FF2B5EF4-FFF2-40B4-BE49-F238E27FC236}">
                <a16:creationId xmlns:a16="http://schemas.microsoft.com/office/drawing/2014/main" id="{64E92BB1-46A4-C5F4-B123-428F06AA7FA1}"/>
              </a:ext>
            </a:extLst>
          </p:cNvPr>
          <p:cNvSpPr txBox="1"/>
          <p:nvPr/>
        </p:nvSpPr>
        <p:spPr>
          <a:xfrm>
            <a:off x="1206499" y="828829"/>
            <a:ext cx="6292849" cy="1447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07070"/>
              </a:lnSpc>
            </a:pPr>
            <a:r>
              <a:rPr lang="ko-KR" altLang="en-US" sz="7400">
                <a:solidFill>
                  <a:srgbClr val="2F281A"/>
                </a:solidFill>
                <a:ea typeface="210 NuriGothic Bold"/>
              </a:rPr>
              <a:t>개발환경 구성</a:t>
            </a:r>
            <a:endParaRPr lang="ko-KR" sz="7400" b="0" i="0" u="none" strike="noStrike" dirty="0">
              <a:solidFill>
                <a:srgbClr val="6AB77C"/>
              </a:solidFill>
              <a:ea typeface="210 NuriGothic Bold"/>
            </a:endParaRPr>
          </a:p>
        </p:txBody>
      </p:sp>
      <p:grpSp>
        <p:nvGrpSpPr>
          <p:cNvPr id="29" name="Group 29">
            <a:extLst>
              <a:ext uri="{FF2B5EF4-FFF2-40B4-BE49-F238E27FC236}">
                <a16:creationId xmlns:a16="http://schemas.microsoft.com/office/drawing/2014/main" id="{198F23F2-7D47-26E3-764D-44B7C91176BD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2147483647" y="2147483647"/>
            <a:chExt cx="2147483647" cy="2147483647"/>
          </a:xfrm>
        </p:grpSpPr>
      </p:grpSp>
      <p:grpSp>
        <p:nvGrpSpPr>
          <p:cNvPr id="32" name="Group 32">
            <a:extLst>
              <a:ext uri="{FF2B5EF4-FFF2-40B4-BE49-F238E27FC236}">
                <a16:creationId xmlns:a16="http://schemas.microsoft.com/office/drawing/2014/main" id="{07EE40B2-D8F7-FE6D-1854-CDA95A4A94BA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2147483647" y="2147483647"/>
            <a:chExt cx="2147483647" cy="2147483647"/>
          </a:xfrm>
        </p:grpSpPr>
      </p:grpSp>
      <p:grpSp>
        <p:nvGrpSpPr>
          <p:cNvPr id="35" name="Group 35">
            <a:extLst>
              <a:ext uri="{FF2B5EF4-FFF2-40B4-BE49-F238E27FC236}">
                <a16:creationId xmlns:a16="http://schemas.microsoft.com/office/drawing/2014/main" id="{97156F8E-0B28-E0A4-7C36-305FB68E6F11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2147483647" y="2147483647"/>
            <a:chExt cx="2147483647" cy="2147483647"/>
          </a:xfrm>
        </p:grpSpPr>
      </p:grp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0867046-F597-E712-D2FB-CC207E698344}"/>
              </a:ext>
            </a:extLst>
          </p:cNvPr>
          <p:cNvCxnSpPr/>
          <p:nvPr/>
        </p:nvCxnSpPr>
        <p:spPr>
          <a:xfrm>
            <a:off x="6594170" y="2883355"/>
            <a:ext cx="0" cy="59436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522D42F-CA6D-44E4-EE42-BAEBE733A567}"/>
              </a:ext>
            </a:extLst>
          </p:cNvPr>
          <p:cNvSpPr txBox="1"/>
          <p:nvPr/>
        </p:nvSpPr>
        <p:spPr>
          <a:xfrm>
            <a:off x="2971800" y="3637875"/>
            <a:ext cx="35490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Frontend / Backend</a:t>
            </a:r>
            <a:endParaRPr lang="ko-KR" altLang="en-US" sz="32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9A86C7F-2016-909D-EB6F-42FC22E420E6}"/>
              </a:ext>
            </a:extLst>
          </p:cNvPr>
          <p:cNvSpPr txBox="1"/>
          <p:nvPr/>
        </p:nvSpPr>
        <p:spPr>
          <a:xfrm>
            <a:off x="4622466" y="5896112"/>
            <a:ext cx="19176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DB / API</a:t>
            </a:r>
            <a:endParaRPr lang="ko-KR" altLang="en-US" sz="320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59F7F09-EAB2-7661-2EDF-D2232B1926CD}"/>
              </a:ext>
            </a:extLst>
          </p:cNvPr>
          <p:cNvSpPr txBox="1"/>
          <p:nvPr/>
        </p:nvSpPr>
        <p:spPr>
          <a:xfrm>
            <a:off x="4622466" y="8154349"/>
            <a:ext cx="19176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협업 도구</a:t>
            </a:r>
          </a:p>
        </p:txBody>
      </p:sp>
      <p:pic>
        <p:nvPicPr>
          <p:cNvPr id="1026" name="Picture 2" descr="Flutter - 나무위키">
            <a:extLst>
              <a:ext uri="{FF2B5EF4-FFF2-40B4-BE49-F238E27FC236}">
                <a16:creationId xmlns:a16="http://schemas.microsoft.com/office/drawing/2014/main" id="{1A9E60DA-7BD5-22F0-DA97-C81211815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455" y="3570544"/>
            <a:ext cx="2133599" cy="620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Firebase Brand Guidelines">
            <a:extLst>
              <a:ext uri="{FF2B5EF4-FFF2-40B4-BE49-F238E27FC236}">
                <a16:creationId xmlns:a16="http://schemas.microsoft.com/office/drawing/2014/main" id="{B5995836-ABBF-8F74-EBD9-D42A997DB2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03132" y="3156938"/>
            <a:ext cx="1447800" cy="144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MySQL 강좌 : 제 1강 - 소개 및 설치 - YUN DAE HEE">
            <a:extLst>
              <a:ext uri="{FF2B5EF4-FFF2-40B4-BE49-F238E27FC236}">
                <a16:creationId xmlns:a16="http://schemas.microsoft.com/office/drawing/2014/main" id="{59D29986-91F5-EDFC-F952-70B69100F3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4191" y="5448300"/>
            <a:ext cx="1762279" cy="1174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Kakao 지도 API Marker 찍어보기">
            <a:extLst>
              <a:ext uri="{FF2B5EF4-FFF2-40B4-BE49-F238E27FC236}">
                <a16:creationId xmlns:a16="http://schemas.microsoft.com/office/drawing/2014/main" id="{41AFC03E-A31C-E144-C025-1FE3A212E5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AE100"/>
              </a:clrFrom>
              <a:clrTo>
                <a:srgbClr val="FAE1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5625" y="5393529"/>
            <a:ext cx="1810789" cy="1371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With GitHub - PyXAI documentation">
            <a:extLst>
              <a:ext uri="{FF2B5EF4-FFF2-40B4-BE49-F238E27FC236}">
                <a16:creationId xmlns:a16="http://schemas.microsoft.com/office/drawing/2014/main" id="{A7AAB748-7BDC-1B9D-DC98-546642A3DD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5309" y="7893766"/>
            <a:ext cx="1486694" cy="840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피그마, 함께 디자인하기 - 디자인 나침반">
            <a:extLst>
              <a:ext uri="{FF2B5EF4-FFF2-40B4-BE49-F238E27FC236}">
                <a16:creationId xmlns:a16="http://schemas.microsoft.com/office/drawing/2014/main" id="{93FE0549-6C88-33C8-B207-D3D3DA45D5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7463" y="7391476"/>
            <a:ext cx="24384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Slack Review | PCMag">
            <a:extLst>
              <a:ext uri="{FF2B5EF4-FFF2-40B4-BE49-F238E27FC236}">
                <a16:creationId xmlns:a16="http://schemas.microsoft.com/office/drawing/2014/main" id="{A89AE7B7-E1CB-6C0F-B205-3836D5D1C3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6906" y="7617089"/>
            <a:ext cx="2438400" cy="1372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Dart(프로그래밍 언어) - 나무위키">
            <a:extLst>
              <a:ext uri="{FF2B5EF4-FFF2-40B4-BE49-F238E27FC236}">
                <a16:creationId xmlns:a16="http://schemas.microsoft.com/office/drawing/2014/main" id="{E028F2EA-AFE8-AF9F-BEF1-AFADC45F35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1020" y="3560969"/>
            <a:ext cx="2057400" cy="639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Android">
            <a:extLst>
              <a:ext uri="{FF2B5EF4-FFF2-40B4-BE49-F238E27FC236}">
                <a16:creationId xmlns:a16="http://schemas.microsoft.com/office/drawing/2014/main" id="{58AE1CE3-4009-EFD5-7722-E5EEDD9350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5893" y="3025856"/>
            <a:ext cx="1174852" cy="1174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5ED0DB5-5877-AB8E-5EBE-6C0B71B9449F}"/>
              </a:ext>
            </a:extLst>
          </p:cNvPr>
          <p:cNvSpPr txBox="1"/>
          <p:nvPr/>
        </p:nvSpPr>
        <p:spPr>
          <a:xfrm>
            <a:off x="16195383" y="314235"/>
            <a:ext cx="14351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>
                <a:latin typeface="210 NuriGothic Regular" panose="020B0600000101010101" charset="-127"/>
                <a:ea typeface="210 NuriGothic Regular" panose="020B0600000101010101" charset="-127"/>
              </a:rPr>
              <a:t>분리수</a:t>
            </a:r>
            <a:r>
              <a:rPr lang="en-US" altLang="ko-KR" sz="2000" dirty="0">
                <a:latin typeface="210 NuriGothic Regular" panose="020B0600000101010101" charset="-127"/>
                <a:ea typeface="210 NuriGothic Regular" panose="020B0600000101010101" charset="-127"/>
              </a:rPr>
              <a:t>GO</a:t>
            </a:r>
            <a:endParaRPr lang="ko-KR" altLang="en-US" sz="2000" dirty="0">
              <a:latin typeface="210 NuriGothic Regular" panose="020B0600000101010101" charset="-127"/>
              <a:ea typeface="210 NuriGothic Regular" panose="020B0600000101010101" charset="-127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18F047-FB76-19DA-58A0-6E93AD40DB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400" y="5334000"/>
            <a:ext cx="1714500" cy="97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0921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9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58800" y="4165600"/>
            <a:ext cx="1714500" cy="9779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-344996" y="428231"/>
            <a:ext cx="8280400" cy="1667269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07070"/>
              </a:lnSpc>
            </a:pPr>
            <a:r>
              <a:rPr lang="ko-KR" altLang="en-US" sz="7500" b="0" i="0" u="none" strike="noStrike" dirty="0">
                <a:solidFill>
                  <a:srgbClr val="2F281A"/>
                </a:solidFill>
                <a:ea typeface="210 NuriGothic Bold"/>
              </a:rPr>
              <a:t>주요기능</a:t>
            </a:r>
            <a:endParaRPr lang="ko-KR" sz="7500" b="0" i="0" u="none" strike="noStrike" dirty="0">
              <a:solidFill>
                <a:srgbClr val="6AB77C"/>
              </a:solidFill>
              <a:ea typeface="210 NuriGothic Bold"/>
            </a:endParaRPr>
          </a:p>
        </p:txBody>
      </p:sp>
      <p:pic>
        <p:nvPicPr>
          <p:cNvPr id="36" name="Picture 3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00600" y="2794000"/>
            <a:ext cx="1714500" cy="977900"/>
          </a:xfrm>
          <a:prstGeom prst="rect">
            <a:avLst/>
          </a:prstGeom>
        </p:spPr>
      </p:pic>
      <p:pic>
        <p:nvPicPr>
          <p:cNvPr id="46" name="그림 45" descr="텍스트, 스크린샷, 휴대 전화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3344223-33BE-A873-CB3F-2348A31100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3619501"/>
            <a:ext cx="2906706" cy="6294834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17F239E5-20A0-7B13-48C7-776C98558D14}"/>
              </a:ext>
            </a:extLst>
          </p:cNvPr>
          <p:cNvSpPr txBox="1"/>
          <p:nvPr/>
        </p:nvSpPr>
        <p:spPr>
          <a:xfrm>
            <a:off x="5867400" y="756837"/>
            <a:ext cx="2819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>
                <a:latin typeface="210 NuriGothic Bold" panose="020B0600000101010101" charset="-127"/>
                <a:ea typeface="210 NuriGothic Bold" panose="020B0600000101010101" charset="-127"/>
              </a:rPr>
              <a:t>&lt;</a:t>
            </a:r>
            <a:r>
              <a:rPr lang="ko-KR" altLang="en-US" sz="4000" dirty="0">
                <a:latin typeface="210 NuriGothic Bold" panose="020B0600000101010101" charset="-127"/>
                <a:ea typeface="210 NuriGothic Bold" panose="020B0600000101010101" charset="-127"/>
              </a:rPr>
              <a:t>카테고리</a:t>
            </a:r>
            <a:r>
              <a:rPr lang="en-US" altLang="ko-KR" sz="4000" dirty="0">
                <a:latin typeface="210 NuriGothic Bold" panose="020B0600000101010101" charset="-127"/>
                <a:ea typeface="210 NuriGothic Bold" panose="020B0600000101010101" charset="-127"/>
              </a:rPr>
              <a:t>&gt;</a:t>
            </a:r>
            <a:endParaRPr lang="ko-KR" altLang="en-US" sz="4000" dirty="0">
              <a:latin typeface="210 NuriGothic Bold" panose="020B0600000101010101" charset="-127"/>
              <a:ea typeface="210 NuriGothic Bold" panose="020B0600000101010101" charset="-127"/>
            </a:endParaRPr>
          </a:p>
        </p:txBody>
      </p:sp>
      <p:pic>
        <p:nvPicPr>
          <p:cNvPr id="52" name="그림 51" descr="텍스트, 휴대 전화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4088B3C-017E-8A55-F8F8-A3A4B84EBB4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6150" y="3619500"/>
            <a:ext cx="2907794" cy="6294835"/>
          </a:xfrm>
          <a:prstGeom prst="rect">
            <a:avLst/>
          </a:prstGeom>
        </p:spPr>
      </p:pic>
      <p:pic>
        <p:nvPicPr>
          <p:cNvPr id="54" name="그림 53" descr="텍스트, 공, 골프, 스포츠 장비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47A8538-60C0-F459-84A3-D5C6597B5C3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8539" y="3619500"/>
            <a:ext cx="2907794" cy="6294835"/>
          </a:xfrm>
          <a:prstGeom prst="rect">
            <a:avLst/>
          </a:prstGeom>
        </p:spPr>
      </p:pic>
      <p:grpSp>
        <p:nvGrpSpPr>
          <p:cNvPr id="87" name="그룹 86">
            <a:extLst>
              <a:ext uri="{FF2B5EF4-FFF2-40B4-BE49-F238E27FC236}">
                <a16:creationId xmlns:a16="http://schemas.microsoft.com/office/drawing/2014/main" id="{E07E4AD8-FDC5-5FC3-C3AC-629013F27432}"/>
              </a:ext>
            </a:extLst>
          </p:cNvPr>
          <p:cNvGrpSpPr/>
          <p:nvPr/>
        </p:nvGrpSpPr>
        <p:grpSpPr>
          <a:xfrm>
            <a:off x="3196859" y="2781300"/>
            <a:ext cx="12142690" cy="381000"/>
            <a:chOff x="3196859" y="2781300"/>
            <a:chExt cx="12142690" cy="381000"/>
          </a:xfrm>
        </p:grpSpPr>
        <p:sp>
          <p:nvSpPr>
            <p:cNvPr id="81" name="타원 80">
              <a:extLst>
                <a:ext uri="{FF2B5EF4-FFF2-40B4-BE49-F238E27FC236}">
                  <a16:creationId xmlns:a16="http://schemas.microsoft.com/office/drawing/2014/main" id="{9B12CB13-4691-F691-E6BC-A194F78DF333}"/>
                </a:ext>
              </a:extLst>
            </p:cNvPr>
            <p:cNvSpPr/>
            <p:nvPr/>
          </p:nvSpPr>
          <p:spPr>
            <a:xfrm>
              <a:off x="14958549" y="2781300"/>
              <a:ext cx="381000" cy="381000"/>
            </a:xfrm>
            <a:prstGeom prst="ellipse">
              <a:avLst/>
            </a:prstGeom>
            <a:noFill/>
            <a:ln w="38100">
              <a:solidFill>
                <a:srgbClr val="9EE6B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id="{0C93CD9A-10FB-1E9B-D591-E2CF84B72509}"/>
                </a:ext>
              </a:extLst>
            </p:cNvPr>
            <p:cNvCxnSpPr>
              <a:cxnSpLocks/>
            </p:cNvCxnSpPr>
            <p:nvPr/>
          </p:nvCxnSpPr>
          <p:spPr>
            <a:xfrm>
              <a:off x="3733800" y="2971800"/>
              <a:ext cx="5157222" cy="0"/>
            </a:xfrm>
            <a:prstGeom prst="line">
              <a:avLst/>
            </a:prstGeom>
            <a:ln w="28575"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타원 82">
              <a:extLst>
                <a:ext uri="{FF2B5EF4-FFF2-40B4-BE49-F238E27FC236}">
                  <a16:creationId xmlns:a16="http://schemas.microsoft.com/office/drawing/2014/main" id="{00AEB6C6-7C4C-2385-C87D-320D795C63DE}"/>
                </a:ext>
              </a:extLst>
            </p:cNvPr>
            <p:cNvSpPr/>
            <p:nvPr/>
          </p:nvSpPr>
          <p:spPr>
            <a:xfrm>
              <a:off x="9078564" y="2781300"/>
              <a:ext cx="381000" cy="381000"/>
            </a:xfrm>
            <a:prstGeom prst="ellipse">
              <a:avLst/>
            </a:prstGeom>
            <a:noFill/>
            <a:ln w="38100">
              <a:solidFill>
                <a:srgbClr val="9EE6B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" name="타원 83">
              <a:extLst>
                <a:ext uri="{FF2B5EF4-FFF2-40B4-BE49-F238E27FC236}">
                  <a16:creationId xmlns:a16="http://schemas.microsoft.com/office/drawing/2014/main" id="{19AD6CBD-99C8-C70D-4E23-C7E4F724E81D}"/>
                </a:ext>
              </a:extLst>
            </p:cNvPr>
            <p:cNvSpPr/>
            <p:nvPr/>
          </p:nvSpPr>
          <p:spPr>
            <a:xfrm>
              <a:off x="3196859" y="2781300"/>
              <a:ext cx="381000" cy="381000"/>
            </a:xfrm>
            <a:prstGeom prst="ellipse">
              <a:avLst/>
            </a:prstGeom>
            <a:noFill/>
            <a:ln w="38100">
              <a:solidFill>
                <a:srgbClr val="9EE6B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85" name="직선 연결선 84">
              <a:extLst>
                <a:ext uri="{FF2B5EF4-FFF2-40B4-BE49-F238E27FC236}">
                  <a16:creationId xmlns:a16="http://schemas.microsoft.com/office/drawing/2014/main" id="{F53D7FA1-0154-6EC2-EA99-5A27F043A220}"/>
                </a:ext>
              </a:extLst>
            </p:cNvPr>
            <p:cNvCxnSpPr>
              <a:cxnSpLocks/>
            </p:cNvCxnSpPr>
            <p:nvPr/>
          </p:nvCxnSpPr>
          <p:spPr>
            <a:xfrm>
              <a:off x="9601200" y="2971800"/>
              <a:ext cx="5181600" cy="0"/>
            </a:xfrm>
            <a:prstGeom prst="line">
              <a:avLst/>
            </a:prstGeom>
            <a:ln w="28575"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8" name="TextBox 87">
            <a:extLst>
              <a:ext uri="{FF2B5EF4-FFF2-40B4-BE49-F238E27FC236}">
                <a16:creationId xmlns:a16="http://schemas.microsoft.com/office/drawing/2014/main" id="{6F450E11-69C7-C8D2-0B5F-802B2B3E8AD6}"/>
              </a:ext>
            </a:extLst>
          </p:cNvPr>
          <p:cNvSpPr txBox="1"/>
          <p:nvPr/>
        </p:nvSpPr>
        <p:spPr>
          <a:xfrm>
            <a:off x="2286000" y="2019985"/>
            <a:ext cx="243840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찾고 싶은 쓰레기의 </a:t>
            </a:r>
            <a:r>
              <a:rPr lang="ko-KR" altLang="en-US" sz="2000" dirty="0">
                <a:solidFill>
                  <a:srgbClr val="00B050"/>
                </a:solidFill>
              </a:rPr>
              <a:t>카테고리</a:t>
            </a:r>
            <a:r>
              <a:rPr lang="ko-KR" altLang="en-US" dirty="0"/>
              <a:t>를 클릭하고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FB88EF23-BC87-B016-49D6-77BC89C0377D}"/>
              </a:ext>
            </a:extLst>
          </p:cNvPr>
          <p:cNvSpPr txBox="1"/>
          <p:nvPr/>
        </p:nvSpPr>
        <p:spPr>
          <a:xfrm>
            <a:off x="8321865" y="2019985"/>
            <a:ext cx="1894398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해당 카테고리별 </a:t>
            </a:r>
            <a:r>
              <a:rPr lang="ko-KR" altLang="en-US" sz="2000" dirty="0">
                <a:solidFill>
                  <a:srgbClr val="00B050"/>
                </a:solidFill>
              </a:rPr>
              <a:t>쓰레기</a:t>
            </a:r>
            <a:r>
              <a:rPr lang="ko-KR" altLang="en-US" dirty="0"/>
              <a:t>를 클릭</a:t>
            </a:r>
            <a:r>
              <a:rPr lang="en-US" altLang="ko-KR" dirty="0"/>
              <a:t>¡</a:t>
            </a:r>
            <a:endParaRPr lang="ko-KR" altLang="en-US" dirty="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F8501649-B7C7-D3A8-97FA-E2191B0C1073}"/>
              </a:ext>
            </a:extLst>
          </p:cNvPr>
          <p:cNvSpPr txBox="1"/>
          <p:nvPr/>
        </p:nvSpPr>
        <p:spPr>
          <a:xfrm>
            <a:off x="14020374" y="2019985"/>
            <a:ext cx="263835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해당 쓰레기의 </a:t>
            </a:r>
            <a:r>
              <a:rPr lang="ko-KR" altLang="en-US" sz="2000" dirty="0">
                <a:solidFill>
                  <a:srgbClr val="00B050"/>
                </a:solidFill>
              </a:rPr>
              <a:t>분리배출 정보</a:t>
            </a:r>
            <a:r>
              <a:rPr lang="ko-KR" altLang="en-US" dirty="0"/>
              <a:t>를 확인</a:t>
            </a:r>
          </a:p>
        </p:txBody>
      </p:sp>
      <p:cxnSp>
        <p:nvCxnSpPr>
          <p:cNvPr id="92" name="연결선: 꺾임 91">
            <a:extLst>
              <a:ext uri="{FF2B5EF4-FFF2-40B4-BE49-F238E27FC236}">
                <a16:creationId xmlns:a16="http://schemas.microsoft.com/office/drawing/2014/main" id="{5F5BB945-719E-FEC8-07A4-9D1FC9267BF0}"/>
              </a:ext>
            </a:extLst>
          </p:cNvPr>
          <p:cNvCxnSpPr>
            <a:cxnSpLocks/>
          </p:cNvCxnSpPr>
          <p:nvPr/>
        </p:nvCxnSpPr>
        <p:spPr>
          <a:xfrm flipV="1">
            <a:off x="4724400" y="7086600"/>
            <a:ext cx="1260570" cy="609599"/>
          </a:xfrm>
          <a:prstGeom prst="bentConnector3">
            <a:avLst>
              <a:gd name="adj1" fmla="val 99870"/>
            </a:avLst>
          </a:prstGeom>
          <a:ln w="28575">
            <a:prstDash val="sysDash"/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4C49700A-0206-069B-BA91-5623DD6229DC}"/>
              </a:ext>
            </a:extLst>
          </p:cNvPr>
          <p:cNvSpPr txBox="1"/>
          <p:nvPr/>
        </p:nvSpPr>
        <p:spPr>
          <a:xfrm>
            <a:off x="4883339" y="6686490"/>
            <a:ext cx="2095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err="1">
                <a:latin typeface="210 NuriGothic Bold" panose="020B0600000101010101" charset="-127"/>
                <a:ea typeface="210 NuriGothic Bold" panose="020B0600000101010101" charset="-127"/>
              </a:rPr>
              <a:t>Mysql</a:t>
            </a:r>
            <a:r>
              <a:rPr lang="ko-KR" altLang="en-US" sz="2000" dirty="0">
                <a:latin typeface="210 NuriGothic Bold" panose="020B0600000101010101" charset="-127"/>
                <a:ea typeface="210 NuriGothic Bold" panose="020B0600000101010101" charset="-127"/>
              </a:rPr>
              <a:t>정보 표시</a:t>
            </a:r>
          </a:p>
        </p:txBody>
      </p:sp>
      <p:cxnSp>
        <p:nvCxnSpPr>
          <p:cNvPr id="119" name="연결선: 꺾임 118">
            <a:extLst>
              <a:ext uri="{FF2B5EF4-FFF2-40B4-BE49-F238E27FC236}">
                <a16:creationId xmlns:a16="http://schemas.microsoft.com/office/drawing/2014/main" id="{C406388A-7CC4-6610-D5F4-3712F0B2D6CA}"/>
              </a:ext>
            </a:extLst>
          </p:cNvPr>
          <p:cNvCxnSpPr>
            <a:cxnSpLocks/>
          </p:cNvCxnSpPr>
          <p:nvPr/>
        </p:nvCxnSpPr>
        <p:spPr>
          <a:xfrm flipV="1">
            <a:off x="10775253" y="7086600"/>
            <a:ext cx="959547" cy="600074"/>
          </a:xfrm>
          <a:prstGeom prst="bentConnector3">
            <a:avLst>
              <a:gd name="adj1" fmla="val 98640"/>
            </a:avLst>
          </a:prstGeom>
          <a:ln w="28575">
            <a:prstDash val="sysDash"/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0" name="TextBox 119">
            <a:extLst>
              <a:ext uri="{FF2B5EF4-FFF2-40B4-BE49-F238E27FC236}">
                <a16:creationId xmlns:a16="http://schemas.microsoft.com/office/drawing/2014/main" id="{5914EA35-7FF0-B3C6-C76E-CE06E933904E}"/>
              </a:ext>
            </a:extLst>
          </p:cNvPr>
          <p:cNvSpPr txBox="1"/>
          <p:nvPr/>
        </p:nvSpPr>
        <p:spPr>
          <a:xfrm>
            <a:off x="10856917" y="6486435"/>
            <a:ext cx="26056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210 NuriGothic Bold" panose="020B0600000101010101" charset="-127"/>
                <a:ea typeface="210 NuriGothic Bold" panose="020B0600000101010101" charset="-127"/>
              </a:rPr>
              <a:t>Firebase</a:t>
            </a:r>
            <a:r>
              <a:rPr lang="ko-KR" altLang="en-US" sz="2000" dirty="0">
                <a:latin typeface="210 NuriGothic Bold" panose="020B0600000101010101" charset="-127"/>
                <a:ea typeface="210 NuriGothic Bold" panose="020B0600000101010101" charset="-127"/>
              </a:rPr>
              <a:t>정보 표시</a:t>
            </a:r>
          </a:p>
        </p:txBody>
      </p:sp>
      <p:cxnSp>
        <p:nvCxnSpPr>
          <p:cNvPr id="127" name="연결선: 꺾임 126">
            <a:extLst>
              <a:ext uri="{FF2B5EF4-FFF2-40B4-BE49-F238E27FC236}">
                <a16:creationId xmlns:a16="http://schemas.microsoft.com/office/drawing/2014/main" id="{204B0608-38AD-B15F-8E1D-DBA76D09C279}"/>
              </a:ext>
            </a:extLst>
          </p:cNvPr>
          <p:cNvCxnSpPr/>
          <p:nvPr/>
        </p:nvCxnSpPr>
        <p:spPr>
          <a:xfrm rot="10800000" flipV="1">
            <a:off x="11963400" y="5143500"/>
            <a:ext cx="1600200" cy="1143000"/>
          </a:xfrm>
          <a:prstGeom prst="bentConnector3">
            <a:avLst>
              <a:gd name="adj1" fmla="val 100595"/>
            </a:avLst>
          </a:prstGeom>
          <a:ln w="28575">
            <a:prstDash val="sysDash"/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19D5533C-EE08-A3F9-3041-D16899C53CFC}"/>
              </a:ext>
            </a:extLst>
          </p:cNvPr>
          <p:cNvSpPr txBox="1"/>
          <p:nvPr/>
        </p:nvSpPr>
        <p:spPr>
          <a:xfrm>
            <a:off x="16195383" y="314235"/>
            <a:ext cx="14351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>
                <a:latin typeface="210 NuriGothic Regular" panose="020B0600000101010101" charset="-127"/>
                <a:ea typeface="210 NuriGothic Regular" panose="020B0600000101010101" charset="-127"/>
              </a:rPr>
              <a:t>분리수</a:t>
            </a:r>
            <a:r>
              <a:rPr lang="en-US" altLang="ko-KR" sz="2000" dirty="0">
                <a:latin typeface="210 NuriGothic Regular" panose="020B0600000101010101" charset="-127"/>
                <a:ea typeface="210 NuriGothic Regular" panose="020B0600000101010101" charset="-127"/>
              </a:rPr>
              <a:t>GO</a:t>
            </a:r>
            <a:endParaRPr lang="ko-KR" altLang="en-US" sz="2000" dirty="0">
              <a:latin typeface="210 NuriGothic Regular" panose="020B0600000101010101" charset="-127"/>
              <a:ea typeface="210 NuriGothic Regular" panose="020B0600000101010101" charset="-127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9F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78E7CFF-474F-18A9-05C3-32F0A66E0A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:a16="http://schemas.microsoft.com/office/drawing/2014/main" id="{93F92E66-1B49-609F-B305-401024785A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58800" y="4165600"/>
            <a:ext cx="1714500" cy="977900"/>
          </a:xfrm>
          <a:prstGeom prst="rect">
            <a:avLst/>
          </a:prstGeom>
        </p:spPr>
      </p:pic>
      <p:sp>
        <p:nvSpPr>
          <p:cNvPr id="16" name="TextBox 16">
            <a:extLst>
              <a:ext uri="{FF2B5EF4-FFF2-40B4-BE49-F238E27FC236}">
                <a16:creationId xmlns:a16="http://schemas.microsoft.com/office/drawing/2014/main" id="{28368E97-5B9E-43A3-4593-F160DD88CAB5}"/>
              </a:ext>
            </a:extLst>
          </p:cNvPr>
          <p:cNvSpPr txBox="1"/>
          <p:nvPr/>
        </p:nvSpPr>
        <p:spPr>
          <a:xfrm>
            <a:off x="-344996" y="428231"/>
            <a:ext cx="8280400" cy="1667269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07070"/>
              </a:lnSpc>
            </a:pPr>
            <a:r>
              <a:rPr lang="ko-KR" altLang="en-US" sz="7500" b="0" i="0" u="none" strike="noStrike" dirty="0">
                <a:solidFill>
                  <a:srgbClr val="2F281A"/>
                </a:solidFill>
                <a:ea typeface="210 NuriGothic Bold"/>
              </a:rPr>
              <a:t>주요기능</a:t>
            </a:r>
            <a:endParaRPr lang="ko-KR" sz="7500" b="0" i="0" u="none" strike="noStrike" dirty="0">
              <a:solidFill>
                <a:srgbClr val="6AB77C"/>
              </a:solidFill>
              <a:ea typeface="210 NuriGothic Bold"/>
            </a:endParaRPr>
          </a:p>
        </p:txBody>
      </p:sp>
      <p:pic>
        <p:nvPicPr>
          <p:cNvPr id="36" name="Picture 36">
            <a:extLst>
              <a:ext uri="{FF2B5EF4-FFF2-40B4-BE49-F238E27FC236}">
                <a16:creationId xmlns:a16="http://schemas.microsoft.com/office/drawing/2014/main" id="{56C5A500-A4EE-A8F4-026B-928E432AD9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00600" y="2794000"/>
            <a:ext cx="1714500" cy="977900"/>
          </a:xfrm>
          <a:prstGeom prst="rect">
            <a:avLst/>
          </a:prstGeom>
        </p:spPr>
      </p:pic>
      <p:pic>
        <p:nvPicPr>
          <p:cNvPr id="46" name="그림 45" descr="텍스트, 스크린샷, 휴대 전화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3910EAB7-8C35-9FA0-05D8-DFE6244DEC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2999" y="2003100"/>
            <a:ext cx="3490910" cy="7560000"/>
          </a:xfrm>
          <a:prstGeom prst="rect">
            <a:avLst/>
          </a:prstGeom>
        </p:spPr>
      </p:pic>
      <p:pic>
        <p:nvPicPr>
          <p:cNvPr id="48" name="그림 47" descr="텍스트, 스크린샷, 소프트웨어, 운영 체제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72A0338-E579-FCC1-42F6-C63E9715E1A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1207" y="2003100"/>
            <a:ext cx="3489232" cy="7560000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D362470D-1EDB-E243-37B7-0A4A1EB090A6}"/>
              </a:ext>
            </a:extLst>
          </p:cNvPr>
          <p:cNvSpPr txBox="1"/>
          <p:nvPr/>
        </p:nvSpPr>
        <p:spPr>
          <a:xfrm>
            <a:off x="5867400" y="756837"/>
            <a:ext cx="4343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210 NuriGothic Bold" panose="020B0600000101010101" charset="-127"/>
                <a:ea typeface="210 NuriGothic Bold" panose="020B0600000101010101" charset="-127"/>
              </a:rPr>
              <a:t>&lt;</a:t>
            </a:r>
            <a:r>
              <a:rPr lang="ko-KR" altLang="en-US" sz="4000" dirty="0">
                <a:latin typeface="210 NuriGothic Bold" panose="020B0600000101010101" charset="-127"/>
                <a:ea typeface="210 NuriGothic Bold" panose="020B0600000101010101" charset="-127"/>
              </a:rPr>
              <a:t>검색기능</a:t>
            </a:r>
            <a:r>
              <a:rPr lang="en-US" altLang="ko-KR" sz="4000" dirty="0">
                <a:latin typeface="210 NuriGothic Bold" panose="020B0600000101010101" charset="-127"/>
                <a:ea typeface="210 NuriGothic Bold" panose="020B0600000101010101" charset="-127"/>
              </a:rPr>
              <a:t>&gt;</a:t>
            </a:r>
            <a:endParaRPr lang="ko-KR" altLang="en-US" sz="4000" dirty="0">
              <a:latin typeface="210 NuriGothic Bold" panose="020B0600000101010101" charset="-127"/>
              <a:ea typeface="210 NuriGothic Bold" panose="020B0600000101010101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FAE5FDB-565F-1DAD-8BFF-4FC144D72A89}"/>
              </a:ext>
            </a:extLst>
          </p:cNvPr>
          <p:cNvSpPr txBox="1"/>
          <p:nvPr/>
        </p:nvSpPr>
        <p:spPr>
          <a:xfrm>
            <a:off x="11430000" y="4844381"/>
            <a:ext cx="5715000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검색창에 </a:t>
            </a:r>
            <a:r>
              <a:rPr lang="ko-KR" altLang="en-US" sz="4400" dirty="0">
                <a:solidFill>
                  <a:srgbClr val="00B050"/>
                </a:solidFill>
              </a:rPr>
              <a:t>쓰레기</a:t>
            </a:r>
            <a:r>
              <a:rPr lang="ko-KR" altLang="en-US" sz="3200" dirty="0"/>
              <a:t>를 검색</a:t>
            </a:r>
            <a:r>
              <a:rPr lang="en-US" altLang="ko-KR" sz="3200" dirty="0"/>
              <a:t>!</a:t>
            </a:r>
          </a:p>
          <a:p>
            <a:r>
              <a:rPr lang="ko-KR" altLang="en-US" sz="3200" dirty="0"/>
              <a:t>해당 </a:t>
            </a:r>
            <a:r>
              <a:rPr lang="ko-KR" altLang="en-US" sz="4000" dirty="0">
                <a:solidFill>
                  <a:srgbClr val="00B050"/>
                </a:solidFill>
              </a:rPr>
              <a:t>쓰레기</a:t>
            </a:r>
            <a:r>
              <a:rPr lang="ko-KR" altLang="en-US" sz="3200" dirty="0"/>
              <a:t>가 보이면 분리수거 방법 확인</a:t>
            </a:r>
            <a:r>
              <a:rPr lang="en-US" altLang="ko-KR" sz="3200" dirty="0"/>
              <a:t>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6EC437-7DC2-7033-8C0F-D962CFA07DE7}"/>
              </a:ext>
            </a:extLst>
          </p:cNvPr>
          <p:cNvSpPr txBox="1"/>
          <p:nvPr/>
        </p:nvSpPr>
        <p:spPr>
          <a:xfrm>
            <a:off x="16195383" y="314235"/>
            <a:ext cx="14351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>
                <a:latin typeface="210 NuriGothic Regular" panose="020B0600000101010101" charset="-127"/>
                <a:ea typeface="210 NuriGothic Regular" panose="020B0600000101010101" charset="-127"/>
              </a:rPr>
              <a:t>분리수</a:t>
            </a:r>
            <a:r>
              <a:rPr lang="en-US" altLang="ko-KR" sz="2000" dirty="0">
                <a:latin typeface="210 NuriGothic Regular" panose="020B0600000101010101" charset="-127"/>
                <a:ea typeface="210 NuriGothic Regular" panose="020B0600000101010101" charset="-127"/>
              </a:rPr>
              <a:t>GO</a:t>
            </a:r>
            <a:endParaRPr lang="ko-KR" altLang="en-US" sz="2000" dirty="0">
              <a:latin typeface="210 NuriGothic Regular" panose="020B0600000101010101" charset="-127"/>
              <a:ea typeface="210 NuriGothic Regular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00906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561</TotalTime>
  <Words>691</Words>
  <Application>Microsoft Office PowerPoint</Application>
  <PresentationFormat>사용자 지정</PresentationFormat>
  <Paragraphs>171</Paragraphs>
  <Slides>18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6" baseType="lpstr">
      <vt:lpstr>Arial</vt:lpstr>
      <vt:lpstr>맑은 고딕</vt:lpstr>
      <vt:lpstr>210 NuriGothic Regular</vt:lpstr>
      <vt:lpstr>Calibri</vt:lpstr>
      <vt:lpstr>Bazzi OTF</vt:lpstr>
      <vt:lpstr>210 NuriGothic Bold</vt:lpstr>
      <vt:lpstr>210 NuriGothic Light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동준 전</cp:lastModifiedBy>
  <cp:revision>13</cp:revision>
  <dcterms:created xsi:type="dcterms:W3CDTF">2006-08-16T00:00:00Z</dcterms:created>
  <dcterms:modified xsi:type="dcterms:W3CDTF">2025-07-04T08:41:00Z</dcterms:modified>
</cp:coreProperties>
</file>